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71" r:id="rId4"/>
    <p:sldId id="276" r:id="rId5"/>
    <p:sldId id="273" r:id="rId6"/>
    <p:sldId id="274" r:id="rId7"/>
    <p:sldId id="266" r:id="rId8"/>
    <p:sldId id="267" r:id="rId9"/>
    <p:sldId id="259" r:id="rId10"/>
    <p:sldId id="264" r:id="rId11"/>
    <p:sldId id="260" r:id="rId12"/>
    <p:sldId id="269" r:id="rId13"/>
    <p:sldId id="261" r:id="rId14"/>
    <p:sldId id="262"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09"/>
    <p:restoredTop sz="94669"/>
  </p:normalViewPr>
  <p:slideViewPr>
    <p:cSldViewPr snapToGrid="0" snapToObjects="1">
      <p:cViewPr>
        <p:scale>
          <a:sx n="82" d="100"/>
          <a:sy n="82" d="100"/>
        </p:scale>
        <p:origin x="199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192134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65117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76468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2" y="0"/>
            <a:ext cx="3048001" cy="6858000"/>
          </a:xfrm>
          <a:prstGeom prst="rect">
            <a:avLst/>
          </a:prstGeom>
          <a:solidFill>
            <a:srgbClr val="ECECEC"/>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2" y="0"/>
            <a:ext cx="3048001" cy="6858000"/>
          </a:xfrm>
          <a:prstGeom prst="rect">
            <a:avLst/>
          </a:prstGeom>
          <a:solidFill>
            <a:srgbClr val="E0E0E0"/>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2" y="0"/>
            <a:ext cx="3048001" cy="6858000"/>
          </a:xfrm>
          <a:prstGeom prst="rect">
            <a:avLst/>
          </a:prstGeom>
          <a:solidFill>
            <a:srgbClr val="959595"/>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2" y="196850"/>
            <a:ext cx="2097299" cy="1759456"/>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14409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89537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96505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0EBFD2-A481-4E44-9FBA-21172D99F3E6}"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9839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0EBFD2-A481-4E44-9FBA-21172D99F3E6}" type="datetimeFigureOut">
              <a:rPr lang="en-US" smtClean="0"/>
              <a:t>5/9/18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7143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0EBFD2-A481-4E44-9FBA-21172D99F3E6}" type="datetimeFigureOut">
              <a:rPr lang="en-US" smtClean="0"/>
              <a:t>5/9/18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5347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0EBFD2-A481-4E44-9FBA-21172D99F3E6}" type="datetimeFigureOut">
              <a:rPr lang="en-US" smtClean="0"/>
              <a:t>5/9/18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55323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EBFD2-A481-4E44-9FBA-21172D99F3E6}"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47519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EBFD2-A481-4E44-9FBA-21172D99F3E6}"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58733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EBFD2-A481-4E44-9FBA-21172D99F3E6}" type="datetimeFigureOut">
              <a:rPr lang="en-US" smtClean="0"/>
              <a:t>5/9/18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71B3A-AA9F-B347-AE2C-FD19DEEFB7FD}" type="slidenum">
              <a:rPr lang="en-US" smtClean="0"/>
              <a:t>‹#›</a:t>
            </a:fld>
            <a:endParaRPr lang="en-US"/>
          </a:p>
        </p:txBody>
      </p:sp>
    </p:spTree>
    <p:extLst>
      <p:ext uri="{BB962C8B-B14F-4D97-AF65-F5344CB8AC3E}">
        <p14:creationId xmlns:p14="http://schemas.microsoft.com/office/powerpoint/2010/main" val="686979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6.tiff"/><Relationship Id="rId1" Type="http://schemas.openxmlformats.org/officeDocument/2006/relationships/slideLayout" Target="../slideLayouts/slideLayout1.xml"/><Relationship Id="rId2" Type="http://schemas.openxmlformats.org/officeDocument/2006/relationships/hyperlink" Target="http://scikit-learn.org/stable/auto_examples/applications/plot_topics_extraction_with_nmf_lda.html#sphx-glr-auto-examples-applications-plot-topics-extraction-with-nmf-lda-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tiff"/><Relationship Id="rId3"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image" Target="../media/image2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11.tiff"/><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tiff"/><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tiff"/><Relationship Id="rId10"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12.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iff"/><Relationship Id="rId5" Type="http://schemas.openxmlformats.org/officeDocument/2006/relationships/image" Target="../media/image25.png"/><Relationship Id="rId6" Type="http://schemas.openxmlformats.org/officeDocument/2006/relationships/hyperlink" Target="https://github.com/HackerNews/API" TargetMode="External"/><Relationship Id="rId1" Type="http://schemas.openxmlformats.org/officeDocument/2006/relationships/slideLayout" Target="../slideLayouts/slideLayout1.xml"/><Relationship Id="rId2"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pPr algn="l"/>
            <a:endParaRPr lang="en-US" dirty="0" smtClean="0"/>
          </a:p>
          <a:p>
            <a:pPr algn="l"/>
            <a:r>
              <a:rPr lang="en-US" dirty="0" smtClean="0"/>
              <a:t>By Greg Filla, @</a:t>
            </a:r>
            <a:r>
              <a:rPr lang="en-US" dirty="0" err="1" smtClean="0"/>
              <a:t>gdfilla</a:t>
            </a:r>
            <a:endParaRPr lang="en-US" dirty="0" smtClean="0"/>
          </a:p>
          <a:p>
            <a:pPr algn="l"/>
            <a:r>
              <a:rPr lang="en-US" dirty="0" smtClean="0"/>
              <a:t>With Adam </a:t>
            </a:r>
            <a:r>
              <a:rPr lang="en-US" dirty="0" err="1" smtClean="0"/>
              <a:t>Massachi</a:t>
            </a:r>
            <a:endParaRPr lang="en-US" dirty="0"/>
          </a:p>
          <a:p>
            <a:pPr algn="l"/>
            <a:r>
              <a:rPr lang="en-US" i="1" dirty="0" smtClean="0"/>
              <a:t>May 10, 2018</a:t>
            </a:r>
          </a:p>
          <a:p>
            <a:pPr algn="l"/>
            <a:endParaRPr lang="en-US" dirty="0"/>
          </a:p>
        </p:txBody>
      </p:sp>
      <p:sp>
        <p:nvSpPr>
          <p:cNvPr id="4" name="Rectangle 3"/>
          <p:cNvSpPr/>
          <p:nvPr/>
        </p:nvSpPr>
        <p:spPr>
          <a:xfrm>
            <a:off x="392242" y="329778"/>
            <a:ext cx="11599889" cy="327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End to End Machine Learning with Python in IBM Watson </a:t>
            </a:r>
            <a:r>
              <a:rPr lang="en-US" sz="3200" b="1" dirty="0" smtClean="0"/>
              <a:t>Studio</a:t>
            </a:r>
            <a:r>
              <a:rPr lang="en-US" sz="3200" dirty="0" smtClean="0"/>
              <a:t>:</a:t>
            </a:r>
          </a:p>
          <a:p>
            <a:pPr algn="ctr"/>
            <a:r>
              <a:rPr lang="en-US" sz="3200" dirty="0"/>
              <a:t/>
            </a:r>
            <a:br>
              <a:rPr lang="en-US" sz="3200" dirty="0"/>
            </a:br>
            <a:r>
              <a:rPr lang="en-US" sz="2400" b="1" dirty="0"/>
              <a:t>HN </a:t>
            </a:r>
            <a:r>
              <a:rPr lang="en-US" sz="2400" b="1" dirty="0" smtClean="0"/>
              <a:t>ML-Viewer Application</a:t>
            </a:r>
            <a:endParaRPr lang="en-US" sz="2400" b="1" dirty="0"/>
          </a:p>
        </p:txBody>
      </p:sp>
    </p:spTree>
    <p:extLst>
      <p:ext uri="{BB962C8B-B14F-4D97-AF65-F5344CB8AC3E}">
        <p14:creationId xmlns:p14="http://schemas.microsoft.com/office/powerpoint/2010/main" val="189342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938" y="2258406"/>
            <a:ext cx="3824043" cy="1539892"/>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en-US" dirty="0" smtClean="0"/>
              <a:t>P</a:t>
            </a:r>
            <a:r>
              <a:rPr lang="en-US" dirty="0" smtClean="0"/>
              <a:t>ull </a:t>
            </a:r>
            <a:r>
              <a:rPr lang="en-US" dirty="0" smtClean="0"/>
              <a:t>new </a:t>
            </a:r>
            <a:r>
              <a:rPr lang="en-US" dirty="0" smtClean="0"/>
              <a:t>stories from API</a:t>
            </a:r>
          </a:p>
          <a:p>
            <a:endParaRPr lang="en-US" dirty="0"/>
          </a:p>
          <a:p>
            <a:endParaRPr lang="en-US" dirty="0"/>
          </a:p>
        </p:txBody>
      </p:sp>
      <p:sp>
        <p:nvSpPr>
          <p:cNvPr id="5" name="Rectangle 4"/>
          <p:cNvSpPr/>
          <p:nvPr/>
        </p:nvSpPr>
        <p:spPr>
          <a:xfrm>
            <a:off x="4639573" y="2659514"/>
            <a:ext cx="1430480" cy="7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Scrape text</a:t>
            </a:r>
            <a:endParaRPr lang="en-US" sz="1600" dirty="0"/>
          </a:p>
        </p:txBody>
      </p:sp>
      <p:sp>
        <p:nvSpPr>
          <p:cNvPr id="7" name="Rectangle 6"/>
          <p:cNvSpPr/>
          <p:nvPr/>
        </p:nvSpPr>
        <p:spPr>
          <a:xfrm>
            <a:off x="9467385" y="2021060"/>
            <a:ext cx="2524746" cy="900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dirty="0" smtClean="0"/>
              <a:t>Append stories for ML </a:t>
            </a:r>
            <a:r>
              <a:rPr lang="en-US" sz="1600" b="1" i="1" dirty="0" smtClean="0"/>
              <a:t>model training</a:t>
            </a:r>
            <a:endParaRPr lang="en-US" sz="1600" b="1" i="1" dirty="0"/>
          </a:p>
        </p:txBody>
      </p:sp>
      <p:sp>
        <p:nvSpPr>
          <p:cNvPr id="12" name="Rectangle 11"/>
          <p:cNvSpPr/>
          <p:nvPr/>
        </p:nvSpPr>
        <p:spPr>
          <a:xfrm>
            <a:off x="6537949" y="2614909"/>
            <a:ext cx="1740261"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Save as JSON in Object Storage</a:t>
            </a:r>
            <a:endParaRPr lang="en-US" sz="1600" dirty="0"/>
          </a:p>
        </p:txBody>
      </p:sp>
      <p:cxnSp>
        <p:nvCxnSpPr>
          <p:cNvPr id="13" name="Straight Arrow Connector 12"/>
          <p:cNvCxnSpPr>
            <a:stCxn id="4" idx="3"/>
            <a:endCxn id="5" idx="1"/>
          </p:cNvCxnSpPr>
          <p:nvPr/>
        </p:nvCxnSpPr>
        <p:spPr>
          <a:xfrm>
            <a:off x="4193981" y="3028352"/>
            <a:ext cx="445592" cy="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12" idx="1"/>
          </p:cNvCxnSpPr>
          <p:nvPr/>
        </p:nvCxnSpPr>
        <p:spPr>
          <a:xfrm flipV="1">
            <a:off x="6070053" y="2983747"/>
            <a:ext cx="467896" cy="45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8617103" y="1818180"/>
            <a:ext cx="850282" cy="2406901"/>
          </a:xfrm>
          <a:prstGeom prst="leftBrace">
            <a:avLst>
              <a:gd name="adj1" fmla="val 23976"/>
              <a:gd name="adj2" fmla="val 506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9467385" y="3252872"/>
            <a:ext cx="2524746" cy="7838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dirty="0" smtClean="0"/>
              <a:t>Save latest stories for </a:t>
            </a:r>
            <a:r>
              <a:rPr lang="en-US" sz="1600" b="1" i="1" dirty="0" smtClean="0"/>
              <a:t>display in app</a:t>
            </a:r>
            <a:endParaRPr lang="en-US" sz="1600" i="1" dirty="0"/>
          </a:p>
        </p:txBody>
      </p:sp>
      <p:sp>
        <p:nvSpPr>
          <p:cNvPr id="30" name="Rectangle 29"/>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t>
            </a:r>
            <a:r>
              <a:rPr lang="en-US" sz="2400" b="1" dirty="0" smtClean="0"/>
              <a:t>Collection: Details</a:t>
            </a:r>
            <a:endParaRPr lang="en-US" sz="2400" b="1" dirty="0"/>
          </a:p>
        </p:txBody>
      </p:sp>
      <p:sp>
        <p:nvSpPr>
          <p:cNvPr id="31" name="Rectangle 30"/>
          <p:cNvSpPr/>
          <p:nvPr/>
        </p:nvSpPr>
        <p:spPr>
          <a:xfrm>
            <a:off x="-150886" y="4480390"/>
            <a:ext cx="7571012" cy="1815882"/>
          </a:xfrm>
          <a:prstGeom prst="rect">
            <a:avLst/>
          </a:prstGeom>
        </p:spPr>
        <p:txBody>
          <a:bodyPr wrap="square">
            <a:spAutoFit/>
          </a:bodyPr>
          <a:lstStyle/>
          <a:p>
            <a:pPr lvl="1"/>
            <a:r>
              <a:rPr lang="en-US" b="1" dirty="0" smtClean="0"/>
              <a:t>Future enhancements</a:t>
            </a:r>
          </a:p>
          <a:p>
            <a:pPr marL="1200150" lvl="2" indent="-285750">
              <a:buFontTx/>
              <a:buChar char="-"/>
            </a:pPr>
            <a:r>
              <a:rPr lang="en-US" dirty="0" smtClean="0"/>
              <a:t>look </a:t>
            </a:r>
            <a:r>
              <a:rPr lang="en-US" dirty="0"/>
              <a:t>at different feeds besides </a:t>
            </a:r>
            <a:r>
              <a:rPr lang="en-US" dirty="0" smtClean="0"/>
              <a:t>Hacker </a:t>
            </a:r>
            <a:r>
              <a:rPr lang="en-US" dirty="0"/>
              <a:t>N</a:t>
            </a:r>
            <a:r>
              <a:rPr lang="en-US" dirty="0" smtClean="0"/>
              <a:t>ews</a:t>
            </a:r>
          </a:p>
          <a:p>
            <a:pPr marL="1200150" lvl="2" indent="-285750">
              <a:buFontTx/>
              <a:buChar char="-"/>
            </a:pPr>
            <a:r>
              <a:rPr lang="en-US" dirty="0"/>
              <a:t>I</a:t>
            </a:r>
            <a:r>
              <a:rPr lang="en-US" dirty="0" smtClean="0"/>
              <a:t>mprove </a:t>
            </a:r>
            <a:r>
              <a:rPr lang="en-US" dirty="0"/>
              <a:t>scraping for better source </a:t>
            </a:r>
            <a:r>
              <a:rPr lang="en-US" dirty="0" smtClean="0"/>
              <a:t>content</a:t>
            </a:r>
          </a:p>
          <a:p>
            <a:pPr marL="1200150" lvl="2" indent="-285750">
              <a:buFontTx/>
              <a:buChar char="-"/>
            </a:pPr>
            <a:r>
              <a:rPr lang="en-US" dirty="0" smtClean="0"/>
              <a:t>NoSQL Database like </a:t>
            </a:r>
            <a:r>
              <a:rPr lang="en-US" dirty="0" err="1" smtClean="0"/>
              <a:t>Cloudant</a:t>
            </a:r>
            <a:endParaRPr lang="en-US" dirty="0"/>
          </a:p>
          <a:p>
            <a:pPr marL="1200150" lvl="2" indent="-285750">
              <a:buFontTx/>
              <a:buChar char="-"/>
            </a:pPr>
            <a:endParaRPr lang="en-US" sz="2000" dirty="0"/>
          </a:p>
          <a:p>
            <a:pPr marL="1200150" lvl="2" indent="-285750">
              <a:buFontTx/>
              <a:buChar char="-"/>
            </a:pPr>
            <a:endParaRPr lang="en-US" sz="2000" dirty="0"/>
          </a:p>
        </p:txBody>
      </p:sp>
      <p:sp>
        <p:nvSpPr>
          <p:cNvPr id="47" name="Rectangle 46"/>
          <p:cNvSpPr/>
          <p:nvPr/>
        </p:nvSpPr>
        <p:spPr>
          <a:xfrm>
            <a:off x="531964" y="2704687"/>
            <a:ext cx="1430480" cy="7389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rPr>
              <a:t>GET ids for “new” and “top” stories</a:t>
            </a:r>
            <a:endParaRPr lang="en-US" sz="1400" dirty="0">
              <a:solidFill>
                <a:schemeClr val="tx1"/>
              </a:solidFill>
            </a:endParaRPr>
          </a:p>
        </p:txBody>
      </p:sp>
      <p:sp>
        <p:nvSpPr>
          <p:cNvPr id="49" name="Rectangle 48"/>
          <p:cNvSpPr/>
          <p:nvPr/>
        </p:nvSpPr>
        <p:spPr>
          <a:xfrm>
            <a:off x="2362972" y="2704687"/>
            <a:ext cx="1430480" cy="7389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rPr>
              <a:t>For each </a:t>
            </a:r>
            <a:r>
              <a:rPr lang="mr-IN" sz="1400" dirty="0" smtClean="0">
                <a:solidFill>
                  <a:schemeClr val="tx1"/>
                </a:solidFill>
              </a:rPr>
              <a:t>–</a:t>
            </a:r>
            <a:r>
              <a:rPr lang="en-US" sz="1400" dirty="0" smtClean="0">
                <a:solidFill>
                  <a:schemeClr val="tx1"/>
                </a:solidFill>
              </a:rPr>
              <a:t> GET story details</a:t>
            </a:r>
            <a:endParaRPr lang="en-US" sz="1400" dirty="0">
              <a:solidFill>
                <a:schemeClr val="tx1"/>
              </a:solidFill>
            </a:endParaRPr>
          </a:p>
        </p:txBody>
      </p:sp>
      <p:cxnSp>
        <p:nvCxnSpPr>
          <p:cNvPr id="54" name="Straight Arrow Connector 53"/>
          <p:cNvCxnSpPr>
            <a:endCxn id="49" idx="1"/>
          </p:cNvCxnSpPr>
          <p:nvPr/>
        </p:nvCxnSpPr>
        <p:spPr>
          <a:xfrm>
            <a:off x="1962443" y="3030522"/>
            <a:ext cx="400529" cy="436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64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Building</a:t>
            </a:r>
          </a:p>
        </p:txBody>
      </p:sp>
      <p:sp>
        <p:nvSpPr>
          <p:cNvPr id="62" name="TextBox 61"/>
          <p:cNvSpPr txBox="1"/>
          <p:nvPr/>
        </p:nvSpPr>
        <p:spPr>
          <a:xfrm>
            <a:off x="723643" y="1877813"/>
            <a:ext cx="7394389" cy="4678204"/>
          </a:xfrm>
          <a:prstGeom prst="rect">
            <a:avLst/>
          </a:prstGeom>
          <a:noFill/>
        </p:spPr>
        <p:txBody>
          <a:bodyPr wrap="square" rtlCol="0">
            <a:spAutoFit/>
          </a:bodyPr>
          <a:lstStyle/>
          <a:p>
            <a:pPr marL="285750" indent="-285750">
              <a:buFont typeface="Arial" charset="0"/>
              <a:buChar char="•"/>
            </a:pPr>
            <a:r>
              <a:rPr lang="en-US" sz="2000" dirty="0" err="1"/>
              <a:t>Sklearn</a:t>
            </a:r>
            <a:r>
              <a:rPr lang="en-US" sz="2000" dirty="0"/>
              <a:t> pipeline to cluster new stories to find tags  to categorize the </a:t>
            </a:r>
            <a:r>
              <a:rPr lang="en-US" sz="2000" dirty="0" smtClean="0"/>
              <a:t>content</a:t>
            </a:r>
          </a:p>
          <a:p>
            <a:pPr marL="285750" indent="-285750">
              <a:buFont typeface="Arial" charset="0"/>
              <a:buChar char="•"/>
            </a:pPr>
            <a:endParaRPr lang="en-US" sz="2000" dirty="0"/>
          </a:p>
          <a:p>
            <a:pPr marL="285750" indent="-285750">
              <a:buFont typeface="Arial" charset="0"/>
              <a:buChar char="•"/>
            </a:pPr>
            <a:r>
              <a:rPr lang="en-US" sz="2000" dirty="0" smtClean="0"/>
              <a:t>Experiment </a:t>
            </a:r>
            <a:r>
              <a:rPr lang="en-US" sz="2000" dirty="0"/>
              <a:t>with different algorithms to understand data and </a:t>
            </a:r>
            <a:r>
              <a:rPr lang="en-US" sz="2000" dirty="0" smtClean="0"/>
              <a:t>models</a:t>
            </a:r>
          </a:p>
          <a:p>
            <a:pPr marL="742950" lvl="1" indent="-285750">
              <a:buFont typeface="Arial" charset="0"/>
              <a:buChar char="•"/>
            </a:pPr>
            <a:r>
              <a:rPr lang="en-US" sz="2000" dirty="0" smtClean="0"/>
              <a:t>Non-negative </a:t>
            </a:r>
            <a:r>
              <a:rPr lang="en-US" sz="2000" dirty="0"/>
              <a:t>Matrix Factorization (NMF</a:t>
            </a:r>
            <a:r>
              <a:rPr lang="en-US" sz="2000" dirty="0" smtClean="0"/>
              <a:t>)</a:t>
            </a:r>
          </a:p>
          <a:p>
            <a:pPr marL="742950" lvl="1" indent="-285750">
              <a:buFont typeface="Arial" charset="0"/>
              <a:buChar char="•"/>
            </a:pPr>
            <a:r>
              <a:rPr lang="en-US" sz="2000" dirty="0" smtClean="0"/>
              <a:t>Latent </a:t>
            </a:r>
            <a:r>
              <a:rPr lang="en-US" sz="2000" dirty="0" err="1"/>
              <a:t>Dirichlet</a:t>
            </a:r>
            <a:r>
              <a:rPr lang="en-US" sz="2000" dirty="0"/>
              <a:t> Allocation (LDA</a:t>
            </a:r>
            <a:r>
              <a:rPr lang="en-US" sz="2000" dirty="0" smtClean="0"/>
              <a:t>)</a:t>
            </a:r>
          </a:p>
          <a:p>
            <a:pPr marL="1200150" lvl="2" indent="-285750">
              <a:buFont typeface="Arial" charset="0"/>
              <a:buChar char="•"/>
            </a:pPr>
            <a:r>
              <a:rPr lang="en-US" sz="2000" dirty="0">
                <a:hlinkClick r:id="rId2"/>
              </a:rPr>
              <a:t>Followed this tutorial from the docs</a:t>
            </a:r>
            <a:r>
              <a:rPr lang="en-US" sz="2000" dirty="0"/>
              <a:t> (1 of many</a:t>
            </a:r>
            <a:r>
              <a:rPr lang="en-US" sz="2000" dirty="0" smtClean="0"/>
              <a:t>)</a:t>
            </a:r>
          </a:p>
          <a:p>
            <a:pPr marL="742950" lvl="1" indent="-285750">
              <a:buFont typeface="Arial" charset="0"/>
              <a:buChar char="•"/>
            </a:pPr>
            <a:r>
              <a:rPr lang="en-US" sz="2000" dirty="0" smtClean="0"/>
              <a:t>Clustering</a:t>
            </a:r>
          </a:p>
          <a:p>
            <a:pPr marL="742950" lvl="1" indent="-285750">
              <a:buFont typeface="Arial" charset="0"/>
              <a:buChar char="•"/>
            </a:pPr>
            <a:r>
              <a:rPr lang="en-US" sz="2000" dirty="0" smtClean="0"/>
              <a:t>Classification (hand-labeling)</a:t>
            </a:r>
            <a:endParaRPr lang="en-US" sz="2000" dirty="0"/>
          </a:p>
          <a:p>
            <a:pPr marL="742950" lvl="1" indent="-285750">
              <a:buFont typeface="Arial" charset="0"/>
              <a:buChar char="•"/>
            </a:pPr>
            <a:endParaRPr lang="en-US" sz="2000" dirty="0" smtClean="0"/>
          </a:p>
          <a:p>
            <a:pPr marL="285750" indent="-285750">
              <a:buFont typeface="Arial" charset="0"/>
              <a:buChar char="•"/>
            </a:pPr>
            <a:endParaRPr lang="en-US" sz="2000" dirty="0" smtClean="0"/>
          </a:p>
          <a:p>
            <a:pPr marL="285750" indent="-285750">
              <a:buFont typeface="Arial" charset="0"/>
              <a:buChar char="•"/>
            </a:pPr>
            <a:r>
              <a:rPr lang="en-US" sz="2000" dirty="0" smtClean="0"/>
              <a:t>Future: </a:t>
            </a:r>
            <a:r>
              <a:rPr lang="en-US" sz="2000" dirty="0" smtClean="0"/>
              <a:t>tons to experiment with </a:t>
            </a:r>
          </a:p>
          <a:p>
            <a:pPr marL="285750" indent="-285750">
              <a:buFont typeface="Arial" charset="0"/>
              <a:buChar char="•"/>
            </a:pPr>
            <a:r>
              <a:rPr lang="en-US" sz="2000" dirty="0" smtClean="0"/>
              <a:t>See deployed model at </a:t>
            </a:r>
            <a:r>
              <a:rPr lang="en-US" sz="2000" dirty="0" err="1" smtClean="0"/>
              <a:t>monkeylearn</a:t>
            </a:r>
            <a:r>
              <a:rPr lang="en-US" sz="2000" dirty="0" smtClean="0"/>
              <a:t> for this use case</a:t>
            </a:r>
            <a:endParaRPr lang="en-US" sz="2000" dirty="0"/>
          </a:p>
          <a:p>
            <a:pPr marL="285750" indent="-285750">
              <a:buFontTx/>
              <a:buChar char="-"/>
            </a:pPr>
            <a:endParaRPr lang="en-US" dirty="0"/>
          </a:p>
        </p:txBody>
      </p:sp>
      <p:pic>
        <p:nvPicPr>
          <p:cNvPr id="12" name="Picture 11"/>
          <p:cNvPicPr>
            <a:picLocks noChangeAspect="1"/>
          </p:cNvPicPr>
          <p:nvPr/>
        </p:nvPicPr>
        <p:blipFill>
          <a:blip r:embed="rId3"/>
          <a:stretch>
            <a:fillRect/>
          </a:stretch>
        </p:blipFill>
        <p:spPr>
          <a:xfrm>
            <a:off x="9294541" y="1781150"/>
            <a:ext cx="1413312" cy="1413312"/>
          </a:xfrm>
          <a:prstGeom prst="rect">
            <a:avLst/>
          </a:prstGeom>
        </p:spPr>
      </p:pic>
      <p:pic>
        <p:nvPicPr>
          <p:cNvPr id="4" name="Picture 3"/>
          <p:cNvPicPr>
            <a:picLocks noChangeAspect="1"/>
          </p:cNvPicPr>
          <p:nvPr/>
        </p:nvPicPr>
        <p:blipFill>
          <a:blip r:embed="rId4"/>
          <a:stretch>
            <a:fillRect/>
          </a:stretch>
        </p:blipFill>
        <p:spPr>
          <a:xfrm>
            <a:off x="9424590" y="3294823"/>
            <a:ext cx="2076746" cy="2076746"/>
          </a:xfrm>
          <a:prstGeom prst="rect">
            <a:avLst/>
          </a:prstGeom>
        </p:spPr>
      </p:pic>
    </p:spTree>
    <p:extLst>
      <p:ext uri="{BB962C8B-B14F-4D97-AF65-F5344CB8AC3E}">
        <p14:creationId xmlns:p14="http://schemas.microsoft.com/office/powerpoint/2010/main" val="1205561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136780" y="5240463"/>
            <a:ext cx="4772722" cy="1274285"/>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t"/>
          <a:lstStyle/>
          <a:p>
            <a:r>
              <a:rPr lang="en-US" sz="1600" b="1" dirty="0" smtClean="0">
                <a:solidFill>
                  <a:schemeClr val="bg1"/>
                </a:solidFill>
              </a:rPr>
              <a:t>Classification</a:t>
            </a:r>
            <a:endParaRPr lang="en-US" sz="1600" b="1" dirty="0">
              <a:solidFill>
                <a:schemeClr val="bg1"/>
              </a:solidFill>
            </a:endParaRPr>
          </a:p>
        </p:txBody>
      </p:sp>
      <p:sp>
        <p:nvSpPr>
          <p:cNvPr id="25" name="Rectangle 24"/>
          <p:cNvSpPr/>
          <p:nvPr/>
        </p:nvSpPr>
        <p:spPr>
          <a:xfrm>
            <a:off x="7136780" y="4023381"/>
            <a:ext cx="3389971" cy="1093978"/>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1600" b="1" dirty="0">
                <a:solidFill>
                  <a:schemeClr val="bg1"/>
                </a:solidFill>
              </a:rPr>
              <a:t>Clustering</a:t>
            </a:r>
            <a:endParaRPr lang="en-US" sz="1600" b="1" dirty="0">
              <a:solidFill>
                <a:schemeClr val="bg1"/>
              </a:solidFill>
            </a:endParaRPr>
          </a:p>
        </p:txBody>
      </p:sp>
      <p:sp>
        <p:nvSpPr>
          <p:cNvPr id="24" name="Rectangle 23"/>
          <p:cNvSpPr/>
          <p:nvPr/>
        </p:nvSpPr>
        <p:spPr>
          <a:xfrm>
            <a:off x="7136779" y="1751110"/>
            <a:ext cx="3389971" cy="2213028"/>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1600" b="1" dirty="0">
                <a:solidFill>
                  <a:schemeClr val="bg1"/>
                </a:solidFill>
              </a:rPr>
              <a:t>Topic Models</a:t>
            </a:r>
            <a:endParaRPr lang="en-US" sz="1600" b="1" dirty="0">
              <a:solidFill>
                <a:schemeClr val="bg1"/>
              </a:solidFill>
            </a:endParaRPr>
          </a:p>
        </p:txBody>
      </p:sp>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a:t>
            </a:r>
            <a:r>
              <a:rPr lang="en-US" sz="2400" b="1" dirty="0" smtClean="0"/>
              <a:t>Building: Details</a:t>
            </a:r>
            <a:endParaRPr lang="en-US" sz="2400" b="1" dirty="0"/>
          </a:p>
        </p:txBody>
      </p:sp>
      <p:sp>
        <p:nvSpPr>
          <p:cNvPr id="6" name="Rectangle 5"/>
          <p:cNvSpPr/>
          <p:nvPr/>
        </p:nvSpPr>
        <p:spPr>
          <a:xfrm>
            <a:off x="392242" y="1711987"/>
            <a:ext cx="2462470" cy="748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smtClean="0"/>
              <a:t>Appended </a:t>
            </a:r>
            <a:r>
              <a:rPr lang="en-US" sz="1600" i="1" dirty="0" smtClean="0"/>
              <a:t>stories for ML model training</a:t>
            </a:r>
            <a:endParaRPr lang="en-US" sz="1600" i="1" dirty="0"/>
          </a:p>
        </p:txBody>
      </p:sp>
      <p:sp>
        <p:nvSpPr>
          <p:cNvPr id="10" name="Rectangle 9"/>
          <p:cNvSpPr/>
          <p:nvPr/>
        </p:nvSpPr>
        <p:spPr>
          <a:xfrm>
            <a:off x="754493" y="3229412"/>
            <a:ext cx="1817661" cy="7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JSON-&gt; </a:t>
            </a:r>
            <a:r>
              <a:rPr lang="en-US" sz="1600" dirty="0" err="1" smtClean="0"/>
              <a:t>DataFrame</a:t>
            </a:r>
            <a:endParaRPr lang="en-US" sz="1600" dirty="0"/>
          </a:p>
        </p:txBody>
      </p:sp>
      <p:sp>
        <p:nvSpPr>
          <p:cNvPr id="11" name="Rectangle 10"/>
          <p:cNvSpPr/>
          <p:nvPr/>
        </p:nvSpPr>
        <p:spPr>
          <a:xfrm>
            <a:off x="2817420" y="3202531"/>
            <a:ext cx="1650380" cy="79270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smtClean="0"/>
              <a:t>Clean data</a:t>
            </a:r>
            <a:endParaRPr lang="en-US" sz="1600" dirty="0"/>
          </a:p>
        </p:txBody>
      </p:sp>
      <p:sp>
        <p:nvSpPr>
          <p:cNvPr id="18" name="Rectangle 17"/>
          <p:cNvSpPr/>
          <p:nvPr/>
        </p:nvSpPr>
        <p:spPr>
          <a:xfrm>
            <a:off x="4713066" y="3202531"/>
            <a:ext cx="1907314" cy="79270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smtClean="0"/>
              <a:t>TFiDF</a:t>
            </a:r>
            <a:r>
              <a:rPr lang="en-US" sz="1600" dirty="0" smtClean="0"/>
              <a:t> </a:t>
            </a:r>
            <a:r>
              <a:rPr lang="en-US" sz="1600" dirty="0" err="1" smtClean="0"/>
              <a:t>Vectorizer</a:t>
            </a:r>
            <a:endParaRPr lang="en-US" sz="1600" dirty="0"/>
          </a:p>
        </p:txBody>
      </p:sp>
      <p:sp>
        <p:nvSpPr>
          <p:cNvPr id="19" name="Rectangle 18"/>
          <p:cNvSpPr/>
          <p:nvPr/>
        </p:nvSpPr>
        <p:spPr>
          <a:xfrm>
            <a:off x="8207235" y="2271345"/>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Non-negative Matrix Factorization</a:t>
            </a:r>
            <a:endParaRPr lang="en-US" sz="1600" dirty="0"/>
          </a:p>
        </p:txBody>
      </p:sp>
      <p:sp>
        <p:nvSpPr>
          <p:cNvPr id="20" name="Rectangle 19"/>
          <p:cNvSpPr/>
          <p:nvPr/>
        </p:nvSpPr>
        <p:spPr>
          <a:xfrm>
            <a:off x="8207235" y="3107387"/>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LDA</a:t>
            </a:r>
            <a:endParaRPr lang="en-US" sz="1600" dirty="0"/>
          </a:p>
        </p:txBody>
      </p:sp>
      <p:sp>
        <p:nvSpPr>
          <p:cNvPr id="21" name="Rectangle 20"/>
          <p:cNvSpPr/>
          <p:nvPr/>
        </p:nvSpPr>
        <p:spPr>
          <a:xfrm>
            <a:off x="8207235" y="4263084"/>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K-Means</a:t>
            </a:r>
            <a:endParaRPr lang="en-US" sz="1600" dirty="0"/>
          </a:p>
        </p:txBody>
      </p:sp>
      <p:sp>
        <p:nvSpPr>
          <p:cNvPr id="22" name="Rectangle 21"/>
          <p:cNvSpPr/>
          <p:nvPr/>
        </p:nvSpPr>
        <p:spPr>
          <a:xfrm>
            <a:off x="7885541" y="5580086"/>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Review </a:t>
            </a:r>
            <a:r>
              <a:rPr lang="en-US" sz="1600" smtClean="0"/>
              <a:t>and label </a:t>
            </a:r>
            <a:endParaRPr lang="en-US" sz="1600" dirty="0"/>
          </a:p>
        </p:txBody>
      </p:sp>
      <p:sp>
        <p:nvSpPr>
          <p:cNvPr id="23" name="Rectangle 22"/>
          <p:cNvSpPr/>
          <p:nvPr/>
        </p:nvSpPr>
        <p:spPr>
          <a:xfrm>
            <a:off x="9867199" y="5580086"/>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smtClean="0"/>
              <a:t>Classification (SVM)</a:t>
            </a:r>
            <a:endParaRPr lang="en-US" sz="1600" dirty="0"/>
          </a:p>
        </p:txBody>
      </p:sp>
      <p:cxnSp>
        <p:nvCxnSpPr>
          <p:cNvPr id="3" name="Straight Arrow Connector 2"/>
          <p:cNvCxnSpPr>
            <a:stCxn id="6" idx="2"/>
          </p:cNvCxnSpPr>
          <p:nvPr/>
        </p:nvCxnSpPr>
        <p:spPr>
          <a:xfrm>
            <a:off x="1623477" y="2460881"/>
            <a:ext cx="82660" cy="54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flipV="1">
            <a:off x="2572154" y="3598883"/>
            <a:ext cx="245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3"/>
            <a:endCxn id="18" idx="1"/>
          </p:cNvCxnSpPr>
          <p:nvPr/>
        </p:nvCxnSpPr>
        <p:spPr>
          <a:xfrm flipV="1">
            <a:off x="4467800" y="3598882"/>
            <a:ext cx="245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8" idx="3"/>
            <a:endCxn id="24" idx="1"/>
          </p:cNvCxnSpPr>
          <p:nvPr/>
        </p:nvCxnSpPr>
        <p:spPr>
          <a:xfrm flipV="1">
            <a:off x="6620380" y="2857624"/>
            <a:ext cx="516399" cy="741258"/>
          </a:xfrm>
          <a:prstGeom prst="bentConnector3">
            <a:avLst>
              <a:gd name="adj1" fmla="val 4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3"/>
            <a:endCxn id="25" idx="1"/>
          </p:cNvCxnSpPr>
          <p:nvPr/>
        </p:nvCxnSpPr>
        <p:spPr>
          <a:xfrm>
            <a:off x="6620380" y="3598882"/>
            <a:ext cx="516400" cy="971488"/>
          </a:xfrm>
          <a:prstGeom prst="bentConnector3">
            <a:avLst>
              <a:gd name="adj1" fmla="val 24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2"/>
          </p:cNvCxnSpPr>
          <p:nvPr/>
        </p:nvCxnSpPr>
        <p:spPr>
          <a:xfrm flipH="1">
            <a:off x="8749867" y="5000760"/>
            <a:ext cx="403592" cy="56112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96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App Development</a:t>
            </a:r>
          </a:p>
        </p:txBody>
      </p:sp>
      <p:sp>
        <p:nvSpPr>
          <p:cNvPr id="62" name="TextBox 61"/>
          <p:cNvSpPr txBox="1"/>
          <p:nvPr/>
        </p:nvSpPr>
        <p:spPr>
          <a:xfrm>
            <a:off x="723643" y="1877813"/>
            <a:ext cx="7394389" cy="2215991"/>
          </a:xfrm>
          <a:prstGeom prst="rect">
            <a:avLst/>
          </a:prstGeom>
          <a:noFill/>
        </p:spPr>
        <p:txBody>
          <a:bodyPr wrap="square" rtlCol="0">
            <a:spAutoFit/>
          </a:bodyPr>
          <a:lstStyle/>
          <a:p>
            <a:pPr marL="285750" indent="-285750">
              <a:buFont typeface="Arial" charset="0"/>
              <a:buChar char="•"/>
            </a:pPr>
            <a:r>
              <a:rPr lang="en-US" sz="2000" dirty="0" smtClean="0"/>
              <a:t>Using Flask as app framework for it’s simplicity</a:t>
            </a: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smtClean="0"/>
              <a:t>The app can be tested locally and deployed to IBM </a:t>
            </a:r>
            <a:r>
              <a:rPr lang="en-US" sz="2000" dirty="0" smtClean="0"/>
              <a:t>Cloud</a:t>
            </a:r>
          </a:p>
          <a:p>
            <a:pPr marL="285750" indent="-285750">
              <a:buFont typeface="Arial" charset="0"/>
              <a:buChar char="•"/>
            </a:pPr>
            <a:endParaRPr lang="en-US" sz="2000" dirty="0"/>
          </a:p>
          <a:p>
            <a:pPr marL="285750" indent="-285750">
              <a:buFont typeface="Arial" charset="0"/>
              <a:buChar char="•"/>
            </a:pPr>
            <a:r>
              <a:rPr lang="en-US" sz="2000" dirty="0" smtClean="0"/>
              <a:t>Model serving is a critical piece of the application</a:t>
            </a:r>
          </a:p>
          <a:p>
            <a:pPr marL="742950" lvl="1" indent="-285750">
              <a:buFont typeface="Arial" charset="0"/>
              <a:buChar char="•"/>
            </a:pPr>
            <a:r>
              <a:rPr lang="en-US" sz="2000" dirty="0" smtClean="0"/>
              <a:t>i.e. using the model to categorize new stories</a:t>
            </a:r>
            <a:endParaRPr lang="en-US" sz="2000" dirty="0"/>
          </a:p>
          <a:p>
            <a:pPr marL="285750" indent="-285750">
              <a:buFontTx/>
              <a:buChar char="-"/>
            </a:pPr>
            <a:endParaRPr lang="en-US" dirty="0"/>
          </a:p>
        </p:txBody>
      </p:sp>
      <p:pic>
        <p:nvPicPr>
          <p:cNvPr id="2" name="Picture 1"/>
          <p:cNvPicPr>
            <a:picLocks noChangeAspect="1"/>
          </p:cNvPicPr>
          <p:nvPr/>
        </p:nvPicPr>
        <p:blipFill>
          <a:blip r:embed="rId2"/>
          <a:stretch>
            <a:fillRect/>
          </a:stretch>
        </p:blipFill>
        <p:spPr>
          <a:xfrm>
            <a:off x="8633346" y="3349762"/>
            <a:ext cx="1191831" cy="1531916"/>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9508340" y="2194396"/>
            <a:ext cx="2578793" cy="1841995"/>
          </a:xfrm>
          <a:prstGeom prst="rect">
            <a:avLst/>
          </a:prstGeom>
        </p:spPr>
      </p:pic>
    </p:spTree>
    <p:extLst>
      <p:ext uri="{BB962C8B-B14F-4D97-AF65-F5344CB8AC3E}">
        <p14:creationId xmlns:p14="http://schemas.microsoft.com/office/powerpoint/2010/main" val="274299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Integration</a:t>
            </a:r>
          </a:p>
        </p:txBody>
      </p:sp>
      <p:sp>
        <p:nvSpPr>
          <p:cNvPr id="62" name="TextBox 61"/>
          <p:cNvSpPr txBox="1"/>
          <p:nvPr/>
        </p:nvSpPr>
        <p:spPr>
          <a:xfrm>
            <a:off x="723643" y="1877813"/>
            <a:ext cx="7394389" cy="3447098"/>
          </a:xfrm>
          <a:prstGeom prst="rect">
            <a:avLst/>
          </a:prstGeom>
          <a:noFill/>
        </p:spPr>
        <p:txBody>
          <a:bodyPr wrap="square" rtlCol="0">
            <a:spAutoFit/>
          </a:bodyPr>
          <a:lstStyle/>
          <a:p>
            <a:pPr marL="285750" indent="-285750">
              <a:buFont typeface="Arial" charset="0"/>
              <a:buChar char="•"/>
            </a:pPr>
            <a:r>
              <a:rPr lang="en-US" sz="2000" dirty="0" smtClean="0"/>
              <a:t>Options for model deployment</a:t>
            </a:r>
          </a:p>
          <a:p>
            <a:pPr marL="742950" lvl="1" indent="-285750">
              <a:buFont typeface="Arial" charset="0"/>
              <a:buChar char="•"/>
            </a:pPr>
            <a:r>
              <a:rPr lang="en-US" sz="2000" dirty="0" smtClean="0"/>
              <a:t>Save model in application to load</a:t>
            </a:r>
          </a:p>
          <a:p>
            <a:pPr marL="742950" lvl="1" indent="-285750">
              <a:buFont typeface="Arial" charset="0"/>
              <a:buChar char="•"/>
            </a:pPr>
            <a:r>
              <a:rPr lang="en-US" sz="2000" dirty="0" smtClean="0"/>
              <a:t>Save model in object storage </a:t>
            </a:r>
          </a:p>
          <a:p>
            <a:pPr marL="742950" lvl="1" indent="-285750">
              <a:buFont typeface="Arial" charset="0"/>
              <a:buChar char="•"/>
            </a:pPr>
            <a:r>
              <a:rPr lang="en-US" sz="2000" dirty="0" smtClean="0"/>
              <a:t>Deploy model with Watson Machine Learning</a:t>
            </a:r>
          </a:p>
          <a:p>
            <a:pPr marL="1200150" lvl="2" indent="-285750">
              <a:buFont typeface="Arial" charset="0"/>
              <a:buChar char="•"/>
            </a:pPr>
            <a:r>
              <a:rPr lang="en-US" sz="2000" dirty="0" smtClean="0"/>
              <a:t>Online deployment </a:t>
            </a:r>
            <a:r>
              <a:rPr lang="mr-IN" sz="2000" dirty="0" smtClean="0"/>
              <a:t>–</a:t>
            </a:r>
            <a:r>
              <a:rPr lang="en-US" sz="2000" dirty="0" smtClean="0"/>
              <a:t> REST API</a:t>
            </a:r>
          </a:p>
          <a:p>
            <a:pPr marL="1200150" lvl="2" indent="-285750">
              <a:buFont typeface="Arial" charset="0"/>
              <a:buChar char="•"/>
            </a:pPr>
            <a:r>
              <a:rPr lang="en-US" sz="2000" dirty="0" smtClean="0"/>
              <a:t>Use model repository to load model</a:t>
            </a:r>
          </a:p>
          <a:p>
            <a:pPr marL="285750" indent="-285750">
              <a:buFont typeface="Arial" charset="0"/>
              <a:buChar char="•"/>
            </a:pPr>
            <a:endParaRPr lang="en-US" sz="2000" dirty="0"/>
          </a:p>
          <a:p>
            <a:pPr marL="285750" indent="-285750">
              <a:buFont typeface="Arial" charset="0"/>
              <a:buChar char="•"/>
            </a:pPr>
            <a:r>
              <a:rPr lang="en-US" sz="2000" dirty="0" smtClean="0"/>
              <a:t>How can we update the model over time?</a:t>
            </a:r>
          </a:p>
          <a:p>
            <a:pPr marL="742950" lvl="1" indent="-285750">
              <a:buFont typeface="Arial" charset="0"/>
              <a:buChar char="•"/>
            </a:pPr>
            <a:r>
              <a:rPr lang="en-US" sz="2000" dirty="0" smtClean="0"/>
              <a:t>New stories every day </a:t>
            </a:r>
            <a:r>
              <a:rPr lang="mr-IN" sz="2000" dirty="0" smtClean="0"/>
              <a:t>–</a:t>
            </a:r>
            <a:r>
              <a:rPr lang="en-US" sz="2000" dirty="0" smtClean="0"/>
              <a:t> model needs retraining</a:t>
            </a:r>
          </a:p>
          <a:p>
            <a:pPr marL="742950" lvl="1" indent="-285750">
              <a:buFont typeface="Arial" charset="0"/>
              <a:buChar char="•"/>
            </a:pPr>
            <a:r>
              <a:rPr lang="en-US" sz="2000" dirty="0" smtClean="0"/>
              <a:t>Allow users to help categorize stories in app UI</a:t>
            </a:r>
            <a:endParaRPr lang="en-US" sz="2000" dirty="0"/>
          </a:p>
          <a:p>
            <a:pPr marL="285750" indent="-285750">
              <a:buFontTx/>
              <a:buChar char="-"/>
            </a:pPr>
            <a:endParaRPr lang="en-US" dirty="0"/>
          </a:p>
        </p:txBody>
      </p:sp>
      <p:pic>
        <p:nvPicPr>
          <p:cNvPr id="2" name="Picture 1"/>
          <p:cNvPicPr>
            <a:picLocks noChangeAspect="1"/>
          </p:cNvPicPr>
          <p:nvPr/>
        </p:nvPicPr>
        <p:blipFill>
          <a:blip r:embed="rId2"/>
          <a:stretch>
            <a:fillRect/>
          </a:stretch>
        </p:blipFill>
        <p:spPr>
          <a:xfrm>
            <a:off x="8526468" y="3182639"/>
            <a:ext cx="1006855" cy="1294158"/>
          </a:xfrm>
          <a:prstGeom prst="rect">
            <a:avLst/>
          </a:prstGeom>
        </p:spPr>
      </p:pic>
      <p:pic>
        <p:nvPicPr>
          <p:cNvPr id="6" name="Picture 5"/>
          <p:cNvPicPr>
            <a:picLocks noChangeAspect="1"/>
          </p:cNvPicPr>
          <p:nvPr/>
        </p:nvPicPr>
        <p:blipFill>
          <a:blip r:embed="rId3"/>
          <a:stretch>
            <a:fillRect/>
          </a:stretch>
        </p:blipFill>
        <p:spPr>
          <a:xfrm>
            <a:off x="9782938" y="2968831"/>
            <a:ext cx="1413312" cy="1413312"/>
          </a:xfrm>
          <a:prstGeom prst="rect">
            <a:avLst/>
          </a:prstGeom>
        </p:spPr>
      </p:pic>
      <p:pic>
        <p:nvPicPr>
          <p:cNvPr id="3" name="Picture 2"/>
          <p:cNvPicPr>
            <a:picLocks noChangeAspect="1"/>
          </p:cNvPicPr>
          <p:nvPr/>
        </p:nvPicPr>
        <p:blipFill>
          <a:blip r:embed="rId4"/>
          <a:stretch>
            <a:fillRect/>
          </a:stretch>
        </p:blipFill>
        <p:spPr>
          <a:xfrm>
            <a:off x="8182257" y="2212299"/>
            <a:ext cx="3809874" cy="756532"/>
          </a:xfrm>
          <a:prstGeom prst="rect">
            <a:avLst/>
          </a:prstGeom>
        </p:spPr>
      </p:pic>
    </p:spTree>
    <p:extLst>
      <p:ext uri="{BB962C8B-B14F-4D97-AF65-F5344CB8AC3E}">
        <p14:creationId xmlns:p14="http://schemas.microsoft.com/office/powerpoint/2010/main" val="735611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Thank you!</a:t>
            </a:r>
          </a:p>
          <a:p>
            <a:pPr algn="ctr"/>
            <a:endParaRPr lang="en-US" sz="2400" b="1" dirty="0" smtClean="0"/>
          </a:p>
          <a:p>
            <a:pPr algn="ctr"/>
            <a:r>
              <a:rPr lang="en-US" sz="2400" b="1" dirty="0" smtClean="0"/>
              <a:t>Questions?</a:t>
            </a:r>
            <a:endParaRPr lang="en-US" sz="2400" b="1" dirty="0"/>
          </a:p>
        </p:txBody>
      </p:sp>
    </p:spTree>
    <p:extLst>
      <p:ext uri="{BB962C8B-B14F-4D97-AF65-F5344CB8AC3E}">
        <p14:creationId xmlns:p14="http://schemas.microsoft.com/office/powerpoint/2010/main" val="190954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672" y="2153709"/>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Data Engineer</a:t>
            </a:r>
            <a:endParaRPr lang="en-US" sz="2400" b="1" dirty="0"/>
          </a:p>
        </p:txBody>
      </p:sp>
      <p:sp>
        <p:nvSpPr>
          <p:cNvPr id="6" name="Rectangle 5"/>
          <p:cNvSpPr/>
          <p:nvPr/>
        </p:nvSpPr>
        <p:spPr>
          <a:xfrm>
            <a:off x="3221098" y="2153708"/>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Scientist</a:t>
            </a:r>
          </a:p>
        </p:txBody>
      </p:sp>
      <p:sp>
        <p:nvSpPr>
          <p:cNvPr id="7" name="Rectangle 6"/>
          <p:cNvSpPr/>
          <p:nvPr/>
        </p:nvSpPr>
        <p:spPr>
          <a:xfrm>
            <a:off x="6175524" y="2153711"/>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Software Engineer</a:t>
            </a:r>
            <a:endParaRPr lang="en-US" sz="2400" b="1" dirty="0"/>
          </a:p>
        </p:txBody>
      </p:sp>
      <p:sp>
        <p:nvSpPr>
          <p:cNvPr id="8" name="Rectangle 7"/>
          <p:cNvSpPr/>
          <p:nvPr/>
        </p:nvSpPr>
        <p:spPr>
          <a:xfrm>
            <a:off x="9084981" y="2153710"/>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Just here for the demos</a:t>
            </a:r>
            <a:endParaRPr lang="en-US" sz="2400" b="1" dirty="0"/>
          </a:p>
        </p:txBody>
      </p:sp>
      <p:sp>
        <p:nvSpPr>
          <p:cNvPr id="10" name="Title 1"/>
          <p:cNvSpPr>
            <a:spLocks noGrp="1"/>
          </p:cNvSpPr>
          <p:nvPr>
            <p:ph type="ctrTitle"/>
          </p:nvPr>
        </p:nvSpPr>
        <p:spPr>
          <a:xfrm>
            <a:off x="266673" y="581891"/>
            <a:ext cx="6312258" cy="1080655"/>
          </a:xfrm>
        </p:spPr>
        <p:txBody>
          <a:bodyPr/>
          <a:lstStyle/>
          <a:p>
            <a:r>
              <a:rPr lang="en-US" smtClean="0"/>
              <a:t>Who’s here today?</a:t>
            </a:r>
            <a:endParaRPr lang="en-US" dirty="0"/>
          </a:p>
        </p:txBody>
      </p:sp>
    </p:spTree>
    <p:extLst>
      <p:ext uri="{BB962C8B-B14F-4D97-AF65-F5344CB8AC3E}">
        <p14:creationId xmlns:p14="http://schemas.microsoft.com/office/powerpoint/2010/main" val="1217867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Introductions</a:t>
            </a:r>
            <a:endParaRPr lang="en-US" sz="2400" b="1" dirty="0"/>
          </a:p>
        </p:txBody>
      </p:sp>
      <p:sp>
        <p:nvSpPr>
          <p:cNvPr id="12" name="TextBox 11"/>
          <p:cNvSpPr txBox="1"/>
          <p:nvPr/>
        </p:nvSpPr>
        <p:spPr>
          <a:xfrm>
            <a:off x="490654" y="1869360"/>
            <a:ext cx="7394389" cy="3139321"/>
          </a:xfrm>
          <a:prstGeom prst="rect">
            <a:avLst/>
          </a:prstGeom>
          <a:noFill/>
        </p:spPr>
        <p:txBody>
          <a:bodyPr wrap="square" rtlCol="0">
            <a:spAutoFit/>
          </a:bodyPr>
          <a:lstStyle/>
          <a:p>
            <a:pPr marL="285750" indent="-285750">
              <a:buFontTx/>
              <a:buChar char="-"/>
            </a:pPr>
            <a:r>
              <a:rPr lang="en-US" sz="2000" dirty="0" smtClean="0"/>
              <a:t>From IBM </a:t>
            </a:r>
            <a:r>
              <a:rPr lang="mr-IN" sz="2000" dirty="0" smtClean="0"/>
              <a:t>–</a:t>
            </a:r>
            <a:r>
              <a:rPr lang="en-US" sz="2000" dirty="0" smtClean="0"/>
              <a:t> work in Product Management for Watson Studio</a:t>
            </a:r>
          </a:p>
          <a:p>
            <a:pPr marL="285750" indent="-285750">
              <a:buFontTx/>
              <a:buChar char="-"/>
            </a:pPr>
            <a:endParaRPr lang="en-US" sz="2000" dirty="0"/>
          </a:p>
          <a:p>
            <a:pPr marL="285750" indent="-285750">
              <a:buFontTx/>
              <a:buChar char="-"/>
            </a:pPr>
            <a:r>
              <a:rPr lang="en-US" sz="2000" dirty="0" smtClean="0"/>
              <a:t>‘Builder’ data scientist </a:t>
            </a:r>
          </a:p>
          <a:p>
            <a:pPr marL="285750" indent="-285750">
              <a:buFontTx/>
              <a:buChar char="-"/>
            </a:pPr>
            <a:endParaRPr lang="en-US" sz="2000" dirty="0"/>
          </a:p>
          <a:p>
            <a:pPr marL="285750" indent="-285750">
              <a:buFontTx/>
              <a:buChar char="-"/>
            </a:pPr>
            <a:r>
              <a:rPr lang="en-US" sz="2000" dirty="0" smtClean="0"/>
              <a:t>Obsessed with Hacker News ;-)</a:t>
            </a:r>
          </a:p>
          <a:p>
            <a:pPr marL="285750" indent="-285750">
              <a:buFontTx/>
              <a:buChar char="-"/>
            </a:pPr>
            <a:endParaRPr lang="en-US" sz="2000" dirty="0"/>
          </a:p>
          <a:p>
            <a:pPr marL="285750" indent="-285750">
              <a:buFontTx/>
              <a:buChar char="-"/>
            </a:pPr>
            <a:r>
              <a:rPr lang="en-US" sz="2000" dirty="0" smtClean="0"/>
              <a:t>Excited to cover as much as possible today and any Q&amp;A</a:t>
            </a:r>
          </a:p>
          <a:p>
            <a:pPr marL="285750" indent="-285750">
              <a:buFontTx/>
              <a:buChar char="-"/>
            </a:pPr>
            <a:endParaRPr lang="en-US" sz="2000" dirty="0"/>
          </a:p>
          <a:p>
            <a:pPr marL="285750" indent="-285750">
              <a:buFontTx/>
              <a:buChar char="-"/>
            </a:pPr>
            <a:r>
              <a:rPr lang="en-US" sz="2000" dirty="0" smtClean="0"/>
              <a:t>Let’s look at what we’re building today</a:t>
            </a:r>
            <a:endParaRPr lang="en-US" sz="2000" dirty="0" smtClean="0"/>
          </a:p>
          <a:p>
            <a:pPr marL="285750" indent="-285750">
              <a:buFontTx/>
              <a:buChar char="-"/>
            </a:pPr>
            <a:endParaRPr lang="en-US" dirty="0"/>
          </a:p>
        </p:txBody>
      </p:sp>
    </p:spTree>
    <p:extLst>
      <p:ext uri="{BB962C8B-B14F-4D97-AF65-F5344CB8AC3E}">
        <p14:creationId xmlns:p14="http://schemas.microsoft.com/office/powerpoint/2010/main" val="252650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12296512" cy="6858000"/>
          </a:xfrm>
          <a:prstGeom prst="rect">
            <a:avLst/>
          </a:prstGeom>
        </p:spPr>
      </p:pic>
    </p:spTree>
    <p:extLst>
      <p:ext uri="{BB962C8B-B14F-4D97-AF65-F5344CB8AC3E}">
        <p14:creationId xmlns:p14="http://schemas.microsoft.com/office/powerpoint/2010/main" val="195905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14574"/>
            <a:ext cx="12191999" cy="1385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lt1"/>
                </a:solidFill>
              </a:rPr>
              <a:t>Watson Studio</a:t>
            </a:r>
            <a:endParaRPr lang="en-US" sz="2400" b="1" dirty="0">
              <a:solidFill>
                <a:schemeClr val="lt1"/>
              </a:solidFill>
            </a:endParaRPr>
          </a:p>
          <a:p>
            <a:r>
              <a:rPr lang="en-US" sz="2400" b="1" dirty="0">
                <a:solidFill>
                  <a:schemeClr val="lt1"/>
                </a:solidFill>
              </a:rPr>
              <a:t>Tools for supporting the end-to-end AI workflow</a:t>
            </a:r>
            <a:endParaRPr lang="en-US" sz="2400" b="1" dirty="0">
              <a:solidFill>
                <a:schemeClr val="lt1"/>
              </a:solidFill>
            </a:endParaRPr>
          </a:p>
        </p:txBody>
      </p:sp>
      <p:sp>
        <p:nvSpPr>
          <p:cNvPr id="15" name="TextBox 14"/>
          <p:cNvSpPr txBox="1"/>
          <p:nvPr/>
        </p:nvSpPr>
        <p:spPr>
          <a:xfrm>
            <a:off x="5187181" y="1631324"/>
            <a:ext cx="6748272" cy="5092501"/>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500" dirty="0">
              <a:solidFill>
                <a:srgbClr val="1FB3CF">
                  <a:lumMod val="50000"/>
                  <a:lumOff val="50000"/>
                </a:srgbClr>
              </a:solidFill>
              <a:ea typeface="HelvNeue for IBM" charset="0"/>
              <a:cs typeface="HelvNeue for IBM" charset="0"/>
            </a:endParaRPr>
          </a:p>
        </p:txBody>
      </p:sp>
      <p:sp>
        <p:nvSpPr>
          <p:cNvPr id="16" name="Can 15"/>
          <p:cNvSpPr/>
          <p:nvPr/>
        </p:nvSpPr>
        <p:spPr>
          <a:xfrm>
            <a:off x="5624359" y="5821751"/>
            <a:ext cx="5730044" cy="636815"/>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1" dirty="0">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441" y="2363416"/>
            <a:ext cx="1347856" cy="4736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31" y="2293061"/>
            <a:ext cx="614347" cy="61434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625185" y="3182698"/>
            <a:ext cx="2785188" cy="31237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dirty="0">
                <a:solidFill>
                  <a:srgbClr val="000000"/>
                </a:solidFill>
              </a:rPr>
              <a:t>Machine Learning Runtimes</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971" y="3477328"/>
            <a:ext cx="582485" cy="582485"/>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1466" y="4025413"/>
            <a:ext cx="639319" cy="246012"/>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757" y="3562124"/>
            <a:ext cx="489857" cy="442067"/>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6978" y="3603786"/>
            <a:ext cx="657809" cy="349897"/>
          </a:xfrm>
          <a:prstGeom prst="rect">
            <a:avLst/>
          </a:prstGeom>
          <a:noFill/>
          <a:ln>
            <a:noFill/>
          </a:ln>
          <a:extLst/>
        </p:spPr>
      </p:pic>
      <p:grpSp>
        <p:nvGrpSpPr>
          <p:cNvPr id="30" name="Group 29"/>
          <p:cNvGrpSpPr/>
          <p:nvPr/>
        </p:nvGrpSpPr>
        <p:grpSpPr>
          <a:xfrm>
            <a:off x="8516994" y="3182696"/>
            <a:ext cx="2785188" cy="1079784"/>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dirty="0">
                  <a:solidFill>
                    <a:srgbClr val="000000"/>
                  </a:solidFill>
                </a:rPr>
                <a:t>Deep Learning Runtimes</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7455" y="4903028"/>
            <a:ext cx="788724" cy="7032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3145" y="4852140"/>
            <a:ext cx="901724" cy="7729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7389" y="4856773"/>
            <a:ext cx="807345" cy="80734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5625186" y="1886401"/>
            <a:ext cx="5642228" cy="323165"/>
          </a:xfrm>
          <a:prstGeom prst="rect">
            <a:avLst/>
          </a:prstGeom>
          <a:noFill/>
          <a:ln w="19050">
            <a:noFill/>
          </a:ln>
        </p:spPr>
        <p:txBody>
          <a:bodyPr wrap="square" rtlCol="0">
            <a:spAutoFit/>
          </a:bodyPr>
          <a:lstStyle/>
          <a:p>
            <a:pPr algn="ctr" fontAlgn="base">
              <a:spcBef>
                <a:spcPct val="0"/>
              </a:spcBef>
              <a:spcAft>
                <a:spcPct val="0"/>
              </a:spcAft>
            </a:pPr>
            <a:r>
              <a:rPr lang="en-US" sz="1500" dirty="0">
                <a:solidFill>
                  <a:srgbClr val="000000">
                    <a:lumMod val="50000"/>
                    <a:lumOff val="50000"/>
                  </a:srgbClr>
                </a:solidFill>
                <a:ea typeface="HelvNeue for IBM" charset="0"/>
                <a:cs typeface="HelvNeue for IBM" charset="0"/>
              </a:rPr>
              <a:t>Authoring Tools</a:t>
            </a:r>
          </a:p>
        </p:txBody>
      </p:sp>
      <p:sp>
        <p:nvSpPr>
          <p:cNvPr id="48" name="TextBox 47"/>
          <p:cNvSpPr txBox="1"/>
          <p:nvPr/>
        </p:nvSpPr>
        <p:spPr>
          <a:xfrm>
            <a:off x="6076706" y="4499487"/>
            <a:ext cx="5663351" cy="323165"/>
          </a:xfrm>
          <a:prstGeom prst="rect">
            <a:avLst/>
          </a:prstGeom>
          <a:noFill/>
          <a:ln w="19050">
            <a:noFill/>
          </a:ln>
        </p:spPr>
        <p:txBody>
          <a:bodyPr wrap="square" rtlCol="0">
            <a:spAutoFit/>
          </a:bodyPr>
          <a:lstStyle/>
          <a:p>
            <a:pPr algn="ctr" fontAlgn="base">
              <a:spcBef>
                <a:spcPct val="0"/>
              </a:spcBef>
              <a:spcAft>
                <a:spcPct val="0"/>
              </a:spcAft>
            </a:pPr>
            <a:r>
              <a:rPr lang="en-US" sz="1500" dirty="0">
                <a:solidFill>
                  <a:srgbClr val="000000">
                    <a:lumMod val="50000"/>
                    <a:lumOff val="50000"/>
                  </a:srgbClr>
                </a:solidFill>
                <a:ea typeface="HelvNeue for IBM" charset="0"/>
                <a:cs typeface="HelvNeue for IBM" charset="0"/>
              </a:rPr>
              <a:t>Cloud Infrastructure as a Service</a:t>
            </a:r>
          </a:p>
        </p:txBody>
      </p:sp>
      <p:cxnSp>
        <p:nvCxnSpPr>
          <p:cNvPr id="50" name="Straight Connector 49"/>
          <p:cNvCxnSpPr/>
          <p:nvPr/>
        </p:nvCxnSpPr>
        <p:spPr>
          <a:xfrm>
            <a:off x="5710548" y="3501155"/>
            <a:ext cx="255716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638831" y="4424699"/>
            <a:ext cx="5628583"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698911" y="3507251"/>
            <a:ext cx="2505456" cy="7031"/>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638831" y="3084396"/>
            <a:ext cx="5628583"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8109221" y="2216925"/>
            <a:ext cx="853003" cy="766623"/>
          </a:xfrm>
          <a:prstGeom prst="rect">
            <a:avLst/>
          </a:prstGeom>
        </p:spPr>
      </p:pic>
      <p:sp>
        <p:nvSpPr>
          <p:cNvPr id="56" name="TextBox 55"/>
          <p:cNvSpPr txBox="1"/>
          <p:nvPr/>
        </p:nvSpPr>
        <p:spPr>
          <a:xfrm>
            <a:off x="207177" y="3567097"/>
            <a:ext cx="5096303" cy="584775"/>
          </a:xfrm>
          <a:prstGeom prst="rect">
            <a:avLst/>
          </a:prstGeom>
          <a:noFill/>
        </p:spPr>
        <p:txBody>
          <a:bodyPr wrap="square" rtlCol="0">
            <a:spAutoFit/>
          </a:bodyPr>
          <a:lstStyle/>
          <a:p>
            <a:pPr marL="119060" indent="-119060">
              <a:buFont typeface="Arial" charset="0"/>
              <a:buChar char="•"/>
            </a:pPr>
            <a:r>
              <a:rPr lang="en-US" altLang="en-US" sz="1600" dirty="0">
                <a:solidFill>
                  <a:srgbClr val="000000"/>
                </a:solidFill>
                <a:ea typeface="Helvetica Neue" charset="0"/>
                <a:cs typeface="Helvetica Neue" charset="0"/>
              </a:rPr>
              <a:t>Most popular open </a:t>
            </a:r>
            <a:r>
              <a:rPr lang="en-US" altLang="en-US" sz="1600" dirty="0">
                <a:solidFill>
                  <a:srgbClr val="000000"/>
                </a:solidFill>
                <a:ea typeface="Helvetica Neue" charset="0"/>
                <a:cs typeface="Helvetica Neue" charset="0"/>
              </a:rPr>
              <a:t>source </a:t>
            </a:r>
            <a:r>
              <a:rPr lang="en-US" altLang="en-US" sz="1600" dirty="0">
                <a:solidFill>
                  <a:srgbClr val="000000"/>
                </a:solidFill>
                <a:ea typeface="Helvetica Neue" charset="0"/>
                <a:cs typeface="Helvetica Neue" charset="0"/>
              </a:rPr>
              <a:t>frameworks</a:t>
            </a:r>
          </a:p>
          <a:p>
            <a:pPr marL="119060" indent="-119060">
              <a:buFont typeface="Arial" charset="0"/>
              <a:buChar char="•"/>
            </a:pPr>
            <a:r>
              <a:rPr lang="en-US" altLang="en-US" sz="1600" dirty="0">
                <a:solidFill>
                  <a:srgbClr val="000000"/>
                </a:solidFill>
                <a:ea typeface="Helvetica Neue" charset="0"/>
                <a:cs typeface="Helvetica Neue" charset="0"/>
              </a:rPr>
              <a:t>IBM best-in-class frameworks</a:t>
            </a:r>
            <a:endParaRPr lang="en-US" altLang="en-US" sz="1600" dirty="0">
              <a:solidFill>
                <a:srgbClr val="000000"/>
              </a:solidFill>
              <a:ea typeface="Helvetica Neue" charset="0"/>
              <a:cs typeface="Helvetica Neue" charset="0"/>
            </a:endParaRPr>
          </a:p>
        </p:txBody>
      </p:sp>
      <p:sp>
        <p:nvSpPr>
          <p:cNvPr id="57" name="TextBox 56"/>
          <p:cNvSpPr txBox="1"/>
          <p:nvPr/>
        </p:nvSpPr>
        <p:spPr>
          <a:xfrm>
            <a:off x="207176" y="1952352"/>
            <a:ext cx="5094757" cy="1077218"/>
          </a:xfrm>
          <a:prstGeom prst="rect">
            <a:avLst/>
          </a:prstGeom>
          <a:noFill/>
        </p:spPr>
        <p:txBody>
          <a:bodyPr wrap="square" rtlCol="0">
            <a:spAutoFit/>
          </a:bodyPr>
          <a:lstStyle/>
          <a:p>
            <a:pPr marL="119060" indent="-119060">
              <a:buFont typeface="Arial" charset="0"/>
              <a:buChar char="•"/>
            </a:pPr>
            <a:r>
              <a:rPr lang="en-US" sz="1600" dirty="0">
                <a:solidFill>
                  <a:srgbClr val="000000"/>
                </a:solidFill>
                <a:ea typeface="Helvetica Neue" charset="0"/>
                <a:cs typeface="Helvetica Neue" charset="0"/>
              </a:rPr>
              <a:t>Create, collaborate, </a:t>
            </a:r>
            <a:r>
              <a:rPr lang="en-US" sz="1600" dirty="0">
                <a:solidFill>
                  <a:srgbClr val="000000"/>
                </a:solidFill>
                <a:ea typeface="Helvetica Neue" charset="0"/>
                <a:cs typeface="Helvetica Neue" charset="0"/>
              </a:rPr>
              <a:t>deploy, and monitor</a:t>
            </a:r>
          </a:p>
          <a:p>
            <a:pPr marL="119060" indent="-119060">
              <a:buFont typeface="Arial" charset="0"/>
              <a:buChar char="•"/>
            </a:pPr>
            <a:r>
              <a:rPr lang="en-US" altLang="en-US" sz="1600" dirty="0">
                <a:solidFill>
                  <a:srgbClr val="000000"/>
                </a:solidFill>
                <a:ea typeface="Helvetica Neue" charset="0"/>
                <a:cs typeface="Helvetica Neue" charset="0"/>
              </a:rPr>
              <a:t>Best of breed open </a:t>
            </a:r>
            <a:r>
              <a:rPr lang="en-US" altLang="en-US" sz="1600" dirty="0">
                <a:solidFill>
                  <a:srgbClr val="000000"/>
                </a:solidFill>
                <a:ea typeface="Helvetica Neue" charset="0"/>
                <a:cs typeface="Helvetica Neue" charset="0"/>
              </a:rPr>
              <a:t>source </a:t>
            </a:r>
            <a:r>
              <a:rPr lang="en-US" altLang="en-US" sz="1600" dirty="0">
                <a:solidFill>
                  <a:srgbClr val="000000"/>
                </a:solidFill>
                <a:ea typeface="Helvetica Neue" charset="0"/>
                <a:cs typeface="Helvetica Neue" charset="0"/>
              </a:rPr>
              <a:t>&amp; IBM tools </a:t>
            </a:r>
          </a:p>
          <a:p>
            <a:pPr marL="119060" indent="-119060">
              <a:buFont typeface="Arial" charset="0"/>
              <a:buChar char="•"/>
            </a:pPr>
            <a:r>
              <a:rPr lang="en-US" altLang="en-US" sz="1600" dirty="0">
                <a:solidFill>
                  <a:srgbClr val="000000"/>
                </a:solidFill>
                <a:ea typeface="Helvetica Neue" charset="0"/>
                <a:cs typeface="Helvetica Neue" charset="0"/>
              </a:rPr>
              <a:t>Code (R</a:t>
            </a:r>
            <a:r>
              <a:rPr lang="en-US" altLang="en-US" sz="1600" dirty="0">
                <a:solidFill>
                  <a:srgbClr val="000000"/>
                </a:solidFill>
                <a:ea typeface="Helvetica Neue" charset="0"/>
                <a:cs typeface="Helvetica Neue" charset="0"/>
              </a:rPr>
              <a:t>, Python or </a:t>
            </a:r>
            <a:r>
              <a:rPr lang="en-US" altLang="en-US" sz="1600" dirty="0">
                <a:solidFill>
                  <a:srgbClr val="000000"/>
                </a:solidFill>
                <a:ea typeface="Helvetica Neue" charset="0"/>
                <a:cs typeface="Helvetica Neue" charset="0"/>
              </a:rPr>
              <a:t>Scala) and no-code/visual modeling tools </a:t>
            </a:r>
            <a:endParaRPr lang="en-US" altLang="en-US" sz="1600" dirty="0">
              <a:solidFill>
                <a:srgbClr val="000000"/>
              </a:solidFill>
              <a:ea typeface="Helvetica Neue" charset="0"/>
              <a:cs typeface="Helvetica Neue" charset="0"/>
            </a:endParaRPr>
          </a:p>
        </p:txBody>
      </p:sp>
      <p:sp>
        <p:nvSpPr>
          <p:cNvPr id="58" name="TextBox 57"/>
          <p:cNvSpPr txBox="1"/>
          <p:nvPr/>
        </p:nvSpPr>
        <p:spPr>
          <a:xfrm>
            <a:off x="207176" y="4667571"/>
            <a:ext cx="5094757" cy="830997"/>
          </a:xfrm>
          <a:prstGeom prst="rect">
            <a:avLst/>
          </a:prstGeom>
          <a:noFill/>
        </p:spPr>
        <p:txBody>
          <a:bodyPr wrap="square" rtlCol="0">
            <a:spAutoFit/>
          </a:bodyPr>
          <a:lstStyle/>
          <a:p>
            <a:pPr marL="119060" indent="-119060">
              <a:buFont typeface="Arial" charset="0"/>
              <a:buChar char="•"/>
            </a:pPr>
            <a:r>
              <a:rPr lang="en-US" altLang="en-US" sz="1600" dirty="0">
                <a:solidFill>
                  <a:srgbClr val="000000"/>
                </a:solidFill>
                <a:ea typeface="Helvetica Neue" charset="0"/>
                <a:cs typeface="Helvetica Neue" charset="0"/>
              </a:rPr>
              <a:t>Fully managed service</a:t>
            </a:r>
          </a:p>
          <a:p>
            <a:pPr marL="119060" indent="-119060">
              <a:buFont typeface="Arial" charset="0"/>
              <a:buChar char="•"/>
            </a:pPr>
            <a:r>
              <a:rPr lang="en-US" altLang="en-US" sz="1600" dirty="0">
                <a:solidFill>
                  <a:srgbClr val="000000"/>
                </a:solidFill>
                <a:ea typeface="Helvetica Neue" charset="0"/>
                <a:cs typeface="Helvetica Neue" charset="0"/>
              </a:rPr>
              <a:t>Container-based </a:t>
            </a:r>
            <a:r>
              <a:rPr lang="en-US" altLang="en-US" sz="1600" dirty="0">
                <a:solidFill>
                  <a:srgbClr val="000000"/>
                </a:solidFill>
                <a:ea typeface="Helvetica Neue" charset="0"/>
                <a:cs typeface="Helvetica Neue" charset="0"/>
              </a:rPr>
              <a:t>resource management</a:t>
            </a:r>
          </a:p>
          <a:p>
            <a:pPr marL="119060" indent="-119060">
              <a:buFont typeface="Arial" charset="0"/>
              <a:buChar char="•"/>
            </a:pPr>
            <a:r>
              <a:rPr lang="en-US" altLang="en-US" sz="1600" dirty="0">
                <a:solidFill>
                  <a:srgbClr val="000000"/>
                </a:solidFill>
                <a:ea typeface="Helvetica Neue" charset="0"/>
                <a:cs typeface="Helvetica Neue" charset="0"/>
              </a:rPr>
              <a:t>Elastic pay as you go </a:t>
            </a:r>
            <a:r>
              <a:rPr lang="en-US" altLang="en-US" sz="1600" dirty="0" err="1">
                <a:solidFill>
                  <a:srgbClr val="000000"/>
                </a:solidFill>
                <a:ea typeface="Helvetica Neue" charset="0"/>
                <a:cs typeface="Helvetica Neue" charset="0"/>
              </a:rPr>
              <a:t>cpu</a:t>
            </a:r>
            <a:r>
              <a:rPr lang="en-US" altLang="en-US" sz="1600" dirty="0">
                <a:solidFill>
                  <a:srgbClr val="000000"/>
                </a:solidFill>
                <a:ea typeface="Helvetica Neue" charset="0"/>
                <a:cs typeface="Helvetica Neue" charset="0"/>
              </a:rPr>
              <a:t>/</a:t>
            </a:r>
            <a:r>
              <a:rPr lang="en-US" altLang="en-US" sz="1600" dirty="0" err="1">
                <a:solidFill>
                  <a:srgbClr val="000000"/>
                </a:solidFill>
                <a:ea typeface="Helvetica Neue" charset="0"/>
                <a:cs typeface="Helvetica Neue" charset="0"/>
              </a:rPr>
              <a:t>gpu</a:t>
            </a:r>
            <a:r>
              <a:rPr lang="en-US" altLang="en-US" sz="1600" dirty="0">
                <a:solidFill>
                  <a:srgbClr val="000000"/>
                </a:solidFill>
                <a:ea typeface="Helvetica Neue" charset="0"/>
                <a:cs typeface="Helvetica Neue" charset="0"/>
              </a:rPr>
              <a:t> power</a:t>
            </a:r>
          </a:p>
        </p:txBody>
      </p:sp>
      <p:pic>
        <p:nvPicPr>
          <p:cNvPr id="59" name="Picture 58"/>
          <p:cNvPicPr>
            <a:picLocks noChangeAspect="1"/>
          </p:cNvPicPr>
          <p:nvPr/>
        </p:nvPicPr>
        <p:blipFill>
          <a:blip r:embed="rId15"/>
          <a:stretch>
            <a:fillRect/>
          </a:stretch>
        </p:blipFill>
        <p:spPr>
          <a:xfrm>
            <a:off x="6401869" y="3963885"/>
            <a:ext cx="457399" cy="41108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02103" y="2264955"/>
            <a:ext cx="677333" cy="67056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24039" y="2264955"/>
            <a:ext cx="690880" cy="67056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59523" y="2261568"/>
            <a:ext cx="880533" cy="677333"/>
          </a:xfrm>
          <a:prstGeom prst="rect">
            <a:avLst/>
          </a:prstGeom>
        </p:spPr>
      </p:pic>
    </p:spTree>
    <p:extLst>
      <p:ext uri="{BB962C8B-B14F-4D97-AF65-F5344CB8AC3E}">
        <p14:creationId xmlns:p14="http://schemas.microsoft.com/office/powerpoint/2010/main" val="20410393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2" y="3"/>
            <a:ext cx="12191999" cy="710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lt1"/>
                </a:solidFill>
              </a:rPr>
              <a:t>Watson: AI </a:t>
            </a:r>
            <a:r>
              <a:rPr lang="en-US" sz="2400" b="1" dirty="0">
                <a:solidFill>
                  <a:schemeClr val="lt1"/>
                </a:solidFill>
              </a:rPr>
              <a:t>for Smarter Business</a:t>
            </a:r>
            <a:endParaRPr lang="en-US" sz="2400" b="1" dirty="0">
              <a:solidFill>
                <a:schemeClr val="lt1"/>
              </a:solidFill>
            </a:endParaRPr>
          </a:p>
        </p:txBody>
      </p:sp>
      <p:sp>
        <p:nvSpPr>
          <p:cNvPr id="108" name="Rectangle 107"/>
          <p:cNvSpPr/>
          <p:nvPr/>
        </p:nvSpPr>
        <p:spPr>
          <a:xfrm>
            <a:off x="338812" y="5207671"/>
            <a:ext cx="11369467" cy="3712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Knowledge Catalog</a:t>
            </a:r>
          </a:p>
        </p:txBody>
      </p:sp>
      <p:sp>
        <p:nvSpPr>
          <p:cNvPr id="109" name="Rectangle 108"/>
          <p:cNvSpPr/>
          <p:nvPr/>
        </p:nvSpPr>
        <p:spPr>
          <a:xfrm>
            <a:off x="240757" y="2024513"/>
            <a:ext cx="11631255" cy="4318353"/>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grpSp>
        <p:nvGrpSpPr>
          <p:cNvPr id="11" name="Group 10"/>
          <p:cNvGrpSpPr/>
          <p:nvPr/>
        </p:nvGrpSpPr>
        <p:grpSpPr>
          <a:xfrm>
            <a:off x="213329" y="898618"/>
            <a:ext cx="4314057" cy="975180"/>
            <a:chOff x="183047" y="673963"/>
            <a:chExt cx="3235543" cy="731384"/>
          </a:xfrm>
        </p:grpSpPr>
        <p:sp>
          <p:nvSpPr>
            <p:cNvPr id="120" name="Rectangle 119"/>
            <p:cNvSpPr/>
            <p:nvPr/>
          </p:nvSpPr>
          <p:spPr>
            <a:xfrm>
              <a:off x="194443" y="673963"/>
              <a:ext cx="3215923"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Watson Business Solutions</a:t>
              </a:r>
            </a:p>
          </p:txBody>
        </p:sp>
        <p:sp>
          <p:nvSpPr>
            <p:cNvPr id="121" name="Rectangle 120"/>
            <p:cNvSpPr/>
            <p:nvPr/>
          </p:nvSpPr>
          <p:spPr>
            <a:xfrm>
              <a:off x="183047" y="920599"/>
              <a:ext cx="904994" cy="346248"/>
            </a:xfrm>
            <a:prstGeom prst="rect">
              <a:avLst/>
            </a:prstGeom>
          </p:spPr>
          <p:txBody>
            <a:bodyPr wrap="square">
              <a:spAutoFit/>
            </a:bodyPr>
            <a:lstStyle/>
            <a:p>
              <a:pPr algn="ctr"/>
              <a:r>
                <a:rPr lang="en-US" sz="1200" dirty="0">
                  <a:latin typeface="IBM Plex Sans" charset="0"/>
                </a:rPr>
                <a:t>Compliance Assist</a:t>
              </a:r>
            </a:p>
          </p:txBody>
        </p:sp>
        <p:sp>
          <p:nvSpPr>
            <p:cNvPr id="122" name="Rectangle 121"/>
            <p:cNvSpPr/>
            <p:nvPr/>
          </p:nvSpPr>
          <p:spPr>
            <a:xfrm>
              <a:off x="1042002" y="920599"/>
              <a:ext cx="748063" cy="346248"/>
            </a:xfrm>
            <a:prstGeom prst="rect">
              <a:avLst/>
            </a:prstGeom>
          </p:spPr>
          <p:txBody>
            <a:bodyPr wrap="square">
              <a:spAutoFit/>
            </a:bodyPr>
            <a:lstStyle/>
            <a:p>
              <a:pPr algn="ctr"/>
              <a:r>
                <a:rPr lang="en-US" sz="1200" dirty="0">
                  <a:latin typeface="IBM Plex Sans" charset="0"/>
                </a:rPr>
                <a:t>Customer </a:t>
              </a:r>
              <a:br>
                <a:rPr lang="en-US" sz="1200" dirty="0">
                  <a:latin typeface="IBM Plex Sans" charset="0"/>
                </a:rPr>
              </a:br>
              <a:r>
                <a:rPr lang="en-US" sz="1200" dirty="0">
                  <a:latin typeface="IBM Plex Sans" charset="0"/>
                </a:rPr>
                <a:t>Care</a:t>
              </a:r>
            </a:p>
          </p:txBody>
        </p:sp>
        <p:sp>
          <p:nvSpPr>
            <p:cNvPr id="123" name="Rectangle 122"/>
            <p:cNvSpPr/>
            <p:nvPr/>
          </p:nvSpPr>
          <p:spPr>
            <a:xfrm>
              <a:off x="1938550" y="920599"/>
              <a:ext cx="554173" cy="346248"/>
            </a:xfrm>
            <a:prstGeom prst="rect">
              <a:avLst/>
            </a:prstGeom>
          </p:spPr>
          <p:txBody>
            <a:bodyPr wrap="square">
              <a:spAutoFit/>
            </a:bodyPr>
            <a:lstStyle/>
            <a:p>
              <a:pPr algn="ctr"/>
              <a:r>
                <a:rPr lang="en-US" sz="1200" dirty="0">
                  <a:latin typeface="IBM Plex Sans" charset="0"/>
                </a:rPr>
                <a:t>Expert </a:t>
              </a:r>
              <a:br>
                <a:rPr lang="en-US" sz="1200" dirty="0">
                  <a:latin typeface="IBM Plex Sans" charset="0"/>
                </a:rPr>
              </a:br>
              <a:r>
                <a:rPr lang="en-US" sz="1200" dirty="0">
                  <a:latin typeface="IBM Plex Sans" charset="0"/>
                </a:rPr>
                <a:t>Assist</a:t>
              </a:r>
            </a:p>
          </p:txBody>
        </p:sp>
        <p:sp>
          <p:nvSpPr>
            <p:cNvPr id="129" name="Rectangle 128"/>
            <p:cNvSpPr/>
            <p:nvPr/>
          </p:nvSpPr>
          <p:spPr>
            <a:xfrm>
              <a:off x="2699860" y="920599"/>
              <a:ext cx="695194" cy="484748"/>
            </a:xfrm>
            <a:prstGeom prst="rect">
              <a:avLst/>
            </a:prstGeom>
          </p:spPr>
          <p:txBody>
            <a:bodyPr wrap="square">
              <a:spAutoFit/>
            </a:bodyPr>
            <a:lstStyle/>
            <a:p>
              <a:pPr algn="ctr"/>
              <a:r>
                <a:rPr lang="en-US" sz="1200" dirty="0">
                  <a:latin typeface="IBM Plex Sans" charset="0"/>
                </a:rPr>
                <a:t>Voice of the Customer</a:t>
              </a: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450161"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Watson Enriched Data &amp; </a:t>
            </a:r>
          </a:p>
          <a:p>
            <a:pPr algn="ctr" defTabSz="1219139"/>
            <a:r>
              <a:rPr lang="en-US" sz="1200" dirty="0">
                <a:solidFill>
                  <a:srgbClr val="000000"/>
                </a:solidFill>
              </a:rPr>
              <a:t>Analytical Assets</a:t>
            </a:r>
          </a:p>
        </p:txBody>
      </p:sp>
      <p:sp>
        <p:nvSpPr>
          <p:cNvPr id="142" name="Rectangle 141"/>
          <p:cNvSpPr/>
          <p:nvPr/>
        </p:nvSpPr>
        <p:spPr>
          <a:xfrm>
            <a:off x="2684003"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Watson Powered Search &amp; Social Collaboration</a:t>
            </a:r>
          </a:p>
        </p:txBody>
      </p:sp>
      <p:sp>
        <p:nvSpPr>
          <p:cNvPr id="143" name="Rectangle 142"/>
          <p:cNvSpPr/>
          <p:nvPr/>
        </p:nvSpPr>
        <p:spPr>
          <a:xfrm>
            <a:off x="4917844" y="5637256"/>
            <a:ext cx="2194560" cy="461665"/>
          </a:xfrm>
          <a:prstGeom prst="rect">
            <a:avLst/>
          </a:prstGeom>
          <a:solidFill>
            <a:schemeClr val="bg2">
              <a:lumMod val="95000"/>
            </a:schemeClr>
          </a:solidFill>
        </p:spPr>
        <p:txBody>
          <a:bodyPr wrap="square" anchor="ctr">
            <a:spAutoFit/>
          </a:bodyPr>
          <a:lstStyle/>
          <a:p>
            <a:pPr algn="ctr"/>
            <a:r>
              <a:rPr lang="en-US" sz="1200" dirty="0">
                <a:latin typeface="IBM Plex Sans" charset="0"/>
              </a:rPr>
              <a:t>Active </a:t>
            </a:r>
            <a:r>
              <a:rPr lang="en-US" sz="1200">
                <a:latin typeface="IBM Plex Sans" charset="0"/>
              </a:rPr>
              <a:t>Policy </a:t>
            </a:r>
            <a:br>
              <a:rPr lang="en-US" sz="1200">
                <a:latin typeface="IBM Plex Sans" charset="0"/>
              </a:rPr>
            </a:br>
            <a:r>
              <a:rPr lang="en-US" sz="1200">
                <a:latin typeface="IBM Plex Sans" charset="0"/>
              </a:rPr>
              <a:t>Enforcement</a:t>
            </a:r>
            <a:endParaRPr lang="en-US" sz="1200" dirty="0">
              <a:latin typeface="IBM Plex Sans" charset="0"/>
            </a:endParaRPr>
          </a:p>
        </p:txBody>
      </p:sp>
      <p:sp>
        <p:nvSpPr>
          <p:cNvPr id="144" name="Rectangle 143"/>
          <p:cNvSpPr/>
          <p:nvPr/>
        </p:nvSpPr>
        <p:spPr>
          <a:xfrm>
            <a:off x="7151685"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Model Governance,</a:t>
            </a:r>
          </a:p>
          <a:p>
            <a:pPr algn="ctr" defTabSz="1219139"/>
            <a:r>
              <a:rPr lang="en-US" sz="1200" dirty="0">
                <a:solidFill>
                  <a:srgbClr val="000000"/>
                </a:solidFill>
              </a:rPr>
              <a:t> Traceability &amp; Lineage</a:t>
            </a:r>
          </a:p>
        </p:txBody>
      </p:sp>
      <p:sp>
        <p:nvSpPr>
          <p:cNvPr id="145" name="Rectangle 144"/>
          <p:cNvSpPr/>
          <p:nvPr/>
        </p:nvSpPr>
        <p:spPr>
          <a:xfrm>
            <a:off x="9385528" y="5637256"/>
            <a:ext cx="2194560" cy="461665"/>
          </a:xfrm>
          <a:prstGeom prst="rect">
            <a:avLst/>
          </a:prstGeom>
          <a:solidFill>
            <a:schemeClr val="bg2">
              <a:lumMod val="95000"/>
            </a:schemeClr>
          </a:solidFill>
        </p:spPr>
        <p:txBody>
          <a:bodyPr wrap="square" anchor="ctr">
            <a:noAutofit/>
          </a:bodyPr>
          <a:lstStyle/>
          <a:p>
            <a:pPr algn="ctr"/>
            <a:r>
              <a:rPr lang="en-US" sz="1200">
                <a:latin typeface="IBM Plex Sans" charset="0"/>
              </a:rPr>
              <a:t>Data Kits</a:t>
            </a:r>
            <a:endParaRPr lang="en-US" sz="1200" dirty="0">
              <a:latin typeface="IBM Plex Sans" charset="0"/>
            </a:endParaRPr>
          </a:p>
        </p:txBody>
      </p:sp>
      <p:sp>
        <p:nvSpPr>
          <p:cNvPr id="147" name="Rectangle 146"/>
          <p:cNvSpPr/>
          <p:nvPr/>
        </p:nvSpPr>
        <p:spPr>
          <a:xfrm>
            <a:off x="8630745" y="6361804"/>
            <a:ext cx="3336577" cy="297454"/>
          </a:xfrm>
          <a:prstGeom prst="rect">
            <a:avLst/>
          </a:prstGeom>
        </p:spPr>
        <p:txBody>
          <a:bodyPr wrap="square">
            <a:spAutoFit/>
          </a:bodyPr>
          <a:lstStyle/>
          <a:p>
            <a:pPr algn="ctr"/>
            <a:r>
              <a:rPr lang="en-US" sz="1333" dirty="0">
                <a:solidFill>
                  <a:schemeClr val="bg2"/>
                </a:solidFill>
                <a:ea typeface="IBM Plex Sans" charset="0"/>
                <a:cs typeface="IBM Plex Sans" charset="0"/>
              </a:rPr>
              <a:t>Learns from Small data</a:t>
            </a:r>
          </a:p>
        </p:txBody>
      </p:sp>
      <p:sp>
        <p:nvSpPr>
          <p:cNvPr id="148" name="Rectangle 147"/>
          <p:cNvSpPr/>
          <p:nvPr/>
        </p:nvSpPr>
        <p:spPr>
          <a:xfrm>
            <a:off x="532439" y="4643610"/>
            <a:ext cx="10931952" cy="379396"/>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Machine Learning and Deep Learning as a Service</a:t>
            </a:r>
          </a:p>
        </p:txBody>
      </p:sp>
      <p:sp>
        <p:nvSpPr>
          <p:cNvPr id="151" name="Rectangle 150"/>
          <p:cNvSpPr/>
          <p:nvPr/>
        </p:nvSpPr>
        <p:spPr>
          <a:xfrm>
            <a:off x="338813" y="5216109"/>
            <a:ext cx="11369467" cy="996472"/>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52" name="Rectangle 151"/>
          <p:cNvSpPr/>
          <p:nvPr/>
        </p:nvSpPr>
        <p:spPr>
          <a:xfrm>
            <a:off x="244064" y="2035759"/>
            <a:ext cx="11627947" cy="317517"/>
          </a:xfrm>
          <a:prstGeom prst="rect">
            <a:avLst/>
          </a:prstGeom>
          <a:solidFill>
            <a:schemeClr val="accent3">
              <a:lumMod val="60000"/>
              <a:lumOff val="40000"/>
            </a:schemeClr>
          </a:solidFill>
          <a:ln>
            <a:noFill/>
          </a:ln>
        </p:spPr>
        <p:txBody>
          <a:bodyPr wrap="square" lIns="0" tIns="0" rIns="0" bIns="0" rtlCol="0" anchor="ctr">
            <a:noAutofit/>
          </a:bodyPr>
          <a:lstStyle/>
          <a:p>
            <a:pPr marL="80429" algn="ctr"/>
            <a:r>
              <a:rPr lang="en-US" sz="1867" dirty="0">
                <a:solidFill>
                  <a:srgbClr val="FFFFFF"/>
                </a:solidFill>
                <a:cs typeface="Arial"/>
              </a:rPr>
              <a:t>Watson Studio</a:t>
            </a:r>
          </a:p>
        </p:txBody>
      </p:sp>
      <p:grpSp>
        <p:nvGrpSpPr>
          <p:cNvPr id="154" name="Group 153"/>
          <p:cNvGrpSpPr/>
          <p:nvPr/>
        </p:nvGrpSpPr>
        <p:grpSpPr>
          <a:xfrm>
            <a:off x="338812" y="2725889"/>
            <a:ext cx="11369467" cy="1781478"/>
            <a:chOff x="291816" y="2167658"/>
            <a:chExt cx="8527100" cy="1336109"/>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Search &amp; Find</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Relevant Data</a:t>
              </a:r>
            </a:p>
          </p:txBody>
        </p:sp>
        <p:sp>
          <p:nvSpPr>
            <p:cNvPr id="168" name="Rectangle 167"/>
            <p:cNvSpPr/>
            <p:nvPr/>
          </p:nvSpPr>
          <p:spPr>
            <a:xfrm>
              <a:off x="538964" y="2594217"/>
              <a:ext cx="1256505"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Connect &amp; Access</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 Data</a:t>
              </a:r>
            </a:p>
          </p:txBody>
        </p:sp>
        <p:sp>
          <p:nvSpPr>
            <p:cNvPr id="169" name="Rectangle 168"/>
            <p:cNvSpPr/>
            <p:nvPr/>
          </p:nvSpPr>
          <p:spPr>
            <a:xfrm>
              <a:off x="3232273" y="2530472"/>
              <a:ext cx="1260083" cy="438726"/>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Prepare Data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(Ingest, Curate,</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 &amp; Enrich)</a:t>
              </a:r>
            </a:p>
          </p:txBody>
        </p:sp>
        <p:sp>
          <p:nvSpPr>
            <p:cNvPr id="170" name="Rectangle 169"/>
            <p:cNvSpPr/>
            <p:nvPr/>
          </p:nvSpPr>
          <p:spPr>
            <a:xfrm>
              <a:off x="4552940" y="2593009"/>
              <a:ext cx="126008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Build &amp; Train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AI Models</a:t>
              </a:r>
            </a:p>
          </p:txBody>
        </p:sp>
        <p:sp>
          <p:nvSpPr>
            <p:cNvPr id="171" name="Rectangle 170"/>
            <p:cNvSpPr/>
            <p:nvPr/>
          </p:nvSpPr>
          <p:spPr>
            <a:xfrm>
              <a:off x="5923368" y="2602530"/>
              <a:ext cx="122771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Deploy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AI Models </a:t>
              </a:r>
            </a:p>
          </p:txBody>
        </p:sp>
        <p:sp>
          <p:nvSpPr>
            <p:cNvPr id="172" name="Rectangle 171"/>
            <p:cNvSpPr/>
            <p:nvPr/>
          </p:nvSpPr>
          <p:spPr>
            <a:xfrm>
              <a:off x="7263710" y="2606535"/>
              <a:ext cx="122771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Monitor, Analyze, Manage</a:t>
              </a: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80" name="Rectangle 179"/>
            <p:cNvSpPr/>
            <p:nvPr/>
          </p:nvSpPr>
          <p:spPr>
            <a:xfrm>
              <a:off x="3890467" y="3289110"/>
              <a:ext cx="1260083" cy="192409"/>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Continuous Learning</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532439" y="2418342"/>
            <a:ext cx="10931952" cy="379396"/>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APIs</a:t>
            </a:r>
          </a:p>
        </p:txBody>
      </p:sp>
      <p:grpSp>
        <p:nvGrpSpPr>
          <p:cNvPr id="12" name="Group 11"/>
          <p:cNvGrpSpPr/>
          <p:nvPr/>
        </p:nvGrpSpPr>
        <p:grpSpPr>
          <a:xfrm>
            <a:off x="4583897" y="906473"/>
            <a:ext cx="3447457" cy="964665"/>
            <a:chOff x="3445605" y="679853"/>
            <a:chExt cx="2585593" cy="723498"/>
          </a:xfrm>
        </p:grpSpPr>
        <p:sp>
          <p:nvSpPr>
            <p:cNvPr id="124" name="Rectangle 123"/>
            <p:cNvSpPr/>
            <p:nvPr/>
          </p:nvSpPr>
          <p:spPr>
            <a:xfrm>
              <a:off x="3452883" y="920599"/>
              <a:ext cx="904994" cy="346248"/>
            </a:xfrm>
            <a:prstGeom prst="rect">
              <a:avLst/>
            </a:prstGeom>
          </p:spPr>
          <p:txBody>
            <a:bodyPr wrap="square">
              <a:spAutoFit/>
            </a:bodyPr>
            <a:lstStyle/>
            <a:p>
              <a:pPr algn="ctr"/>
              <a:r>
                <a:rPr lang="en-US" sz="1200" dirty="0">
                  <a:latin typeface="IBM Plex Sans" charset="0"/>
                </a:rPr>
                <a:t>Watson Assistant</a:t>
              </a:r>
            </a:p>
          </p:txBody>
        </p:sp>
        <p:sp>
          <p:nvSpPr>
            <p:cNvPr id="125" name="Rectangle 124"/>
            <p:cNvSpPr/>
            <p:nvPr/>
          </p:nvSpPr>
          <p:spPr>
            <a:xfrm>
              <a:off x="4275505" y="920599"/>
              <a:ext cx="920889" cy="346248"/>
            </a:xfrm>
            <a:prstGeom prst="rect">
              <a:avLst/>
            </a:prstGeom>
          </p:spPr>
          <p:txBody>
            <a:bodyPr wrap="square">
              <a:spAutoFit/>
            </a:bodyPr>
            <a:lstStyle/>
            <a:p>
              <a:pPr algn="ctr"/>
              <a:r>
                <a:rPr lang="en-US" sz="1200" dirty="0">
                  <a:latin typeface="IBM Plex Sans" charset="0"/>
                </a:rPr>
                <a:t>Watson Cybersecurity</a:t>
              </a:r>
            </a:p>
          </p:txBody>
        </p:sp>
        <p:sp>
          <p:nvSpPr>
            <p:cNvPr id="126" name="Rectangle 125"/>
            <p:cNvSpPr/>
            <p:nvPr/>
          </p:nvSpPr>
          <p:spPr>
            <a:xfrm>
              <a:off x="5148904" y="920599"/>
              <a:ext cx="810511" cy="346248"/>
            </a:xfrm>
            <a:prstGeom prst="rect">
              <a:avLst/>
            </a:prstGeom>
          </p:spPr>
          <p:txBody>
            <a:bodyPr wrap="square">
              <a:spAutoFit/>
            </a:bodyPr>
            <a:lstStyle/>
            <a:p>
              <a:pPr algn="ctr"/>
              <a:r>
                <a:rPr lang="en-US" sz="1200" dirty="0">
                  <a:latin typeface="IBM Plex Sans" charset="0"/>
                </a:rPr>
                <a:t>Compare </a:t>
              </a:r>
              <a:r>
                <a:rPr lang="en-US" sz="1200">
                  <a:latin typeface="IBM Plex Sans" charset="0"/>
                </a:rPr>
                <a:t>&amp; Comply</a:t>
              </a:r>
              <a:endParaRPr lang="en-US" sz="1200" dirty="0">
                <a:latin typeface="IBM Plex Sans" charset="0"/>
              </a:endParaRP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Watson Applications</a:t>
              </a:r>
            </a:p>
          </p:txBody>
        </p:sp>
      </p:grpSp>
      <p:grpSp>
        <p:nvGrpSpPr>
          <p:cNvPr id="13" name="Group 12"/>
          <p:cNvGrpSpPr/>
          <p:nvPr/>
        </p:nvGrpSpPr>
        <p:grpSpPr>
          <a:xfrm>
            <a:off x="8069551" y="906471"/>
            <a:ext cx="3802460" cy="964664"/>
            <a:chOff x="6052162" y="679853"/>
            <a:chExt cx="2851845" cy="723498"/>
          </a:xfrm>
        </p:grpSpPr>
        <p:sp>
          <p:nvSpPr>
            <p:cNvPr id="127" name="Rectangle 126"/>
            <p:cNvSpPr/>
            <p:nvPr/>
          </p:nvSpPr>
          <p:spPr>
            <a:xfrm>
              <a:off x="6124360" y="885902"/>
              <a:ext cx="904994" cy="207749"/>
            </a:xfrm>
            <a:prstGeom prst="rect">
              <a:avLst/>
            </a:prstGeom>
          </p:spPr>
          <p:txBody>
            <a:bodyPr wrap="square">
              <a:spAutoFit/>
            </a:bodyPr>
            <a:lstStyle/>
            <a:p>
              <a:pPr algn="ctr"/>
              <a:r>
                <a:rPr lang="en-US" sz="1200" dirty="0">
                  <a:latin typeface="IBM Plex Sans" charset="0"/>
                </a:rPr>
                <a:t>...</a:t>
              </a:r>
            </a:p>
          </p:txBody>
        </p:sp>
        <p:sp>
          <p:nvSpPr>
            <p:cNvPr id="128" name="Rectangle 127"/>
            <p:cNvSpPr/>
            <p:nvPr/>
          </p:nvSpPr>
          <p:spPr>
            <a:xfrm>
              <a:off x="7999013" y="871736"/>
              <a:ext cx="904994" cy="207749"/>
            </a:xfrm>
            <a:prstGeom prst="rect">
              <a:avLst/>
            </a:prstGeom>
          </p:spPr>
          <p:txBody>
            <a:bodyPr wrap="square">
              <a:spAutoFit/>
            </a:bodyPr>
            <a:lstStyle/>
            <a:p>
              <a:pPr algn="ctr"/>
              <a:r>
                <a:rPr lang="en-US" sz="1200" dirty="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33" name="Rectangle 132"/>
            <p:cNvSpPr/>
            <p:nvPr/>
          </p:nvSpPr>
          <p:spPr>
            <a:xfrm>
              <a:off x="7125245" y="885902"/>
              <a:ext cx="904994" cy="207749"/>
            </a:xfrm>
            <a:prstGeom prst="rect">
              <a:avLst/>
            </a:prstGeom>
          </p:spPr>
          <p:txBody>
            <a:bodyPr wrap="square">
              <a:spAutoFit/>
            </a:bodyPr>
            <a:lstStyle/>
            <a:p>
              <a:pPr algn="ctr"/>
              <a:r>
                <a:rPr lang="en-US" sz="1200" dirty="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ISV &amp; Third Party Applications</a:t>
              </a:r>
            </a:p>
          </p:txBody>
        </p:sp>
      </p:grpSp>
    </p:spTree>
    <p:extLst>
      <p:ext uri="{BB962C8B-B14F-4D97-AF65-F5344CB8AC3E}">
        <p14:creationId xmlns:p14="http://schemas.microsoft.com/office/powerpoint/2010/main" val="154552800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59584" y="1966807"/>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Data Collection</a:t>
            </a:r>
            <a:endParaRPr lang="en-US" sz="2000"/>
          </a:p>
        </p:txBody>
      </p:sp>
      <p:sp>
        <p:nvSpPr>
          <p:cNvPr id="6" name="Rectangle 5"/>
          <p:cNvSpPr/>
          <p:nvPr/>
        </p:nvSpPr>
        <p:spPr>
          <a:xfrm>
            <a:off x="7659584" y="2904154"/>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Model Building</a:t>
            </a:r>
            <a:endParaRPr lang="en-US" sz="2000"/>
          </a:p>
        </p:txBody>
      </p:sp>
      <p:sp>
        <p:nvSpPr>
          <p:cNvPr id="8" name="Rectangle 7"/>
          <p:cNvSpPr/>
          <p:nvPr/>
        </p:nvSpPr>
        <p:spPr>
          <a:xfrm>
            <a:off x="7659585" y="3841501"/>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App Development</a:t>
            </a:r>
            <a:endParaRPr lang="en-US" sz="2000" dirty="0"/>
          </a:p>
        </p:txBody>
      </p:sp>
      <p:sp>
        <p:nvSpPr>
          <p:cNvPr id="9" name="Rectangle 8"/>
          <p:cNvSpPr/>
          <p:nvPr/>
        </p:nvSpPr>
        <p:spPr>
          <a:xfrm>
            <a:off x="7659584" y="4814221"/>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Model Integration</a:t>
            </a:r>
            <a:endParaRPr lang="en-US" sz="2000" dirty="0"/>
          </a:p>
        </p:txBody>
      </p:sp>
      <p:sp>
        <p:nvSpPr>
          <p:cNvPr id="10" name="Title 1"/>
          <p:cNvSpPr>
            <a:spLocks noGrp="1"/>
          </p:cNvSpPr>
          <p:nvPr>
            <p:ph type="ctrTitle"/>
          </p:nvPr>
        </p:nvSpPr>
        <p:spPr>
          <a:xfrm>
            <a:off x="514597" y="1541218"/>
            <a:ext cx="7144987" cy="1839745"/>
          </a:xfrm>
        </p:spPr>
        <p:txBody>
          <a:bodyPr>
            <a:noAutofit/>
          </a:bodyPr>
          <a:lstStyle/>
          <a:p>
            <a:pPr algn="l"/>
            <a:r>
              <a:rPr lang="en-US" sz="6600" dirty="0" smtClean="0"/>
              <a:t>HN ml-viewer app stages for workshop</a:t>
            </a:r>
            <a:endParaRPr lang="en-US" sz="6600" dirty="0"/>
          </a:p>
        </p:txBody>
      </p:sp>
      <p:sp>
        <p:nvSpPr>
          <p:cNvPr id="11" name="Rectangle 10"/>
          <p:cNvSpPr/>
          <p:nvPr/>
        </p:nvSpPr>
        <p:spPr>
          <a:xfrm>
            <a:off x="7659584" y="1029460"/>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Requirements Gathering</a:t>
            </a:r>
            <a:endParaRPr lang="en-US" sz="2000" dirty="0"/>
          </a:p>
        </p:txBody>
      </p:sp>
    </p:spTree>
    <p:extLst>
      <p:ext uri="{BB962C8B-B14F-4D97-AF65-F5344CB8AC3E}">
        <p14:creationId xmlns:p14="http://schemas.microsoft.com/office/powerpoint/2010/main" val="1030800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t>Requirements Gathering</a:t>
            </a:r>
            <a:endParaRPr lang="en-US" sz="2400" b="1" dirty="0"/>
          </a:p>
        </p:txBody>
      </p:sp>
      <p:sp>
        <p:nvSpPr>
          <p:cNvPr id="62" name="TextBox 61"/>
          <p:cNvSpPr txBox="1"/>
          <p:nvPr/>
        </p:nvSpPr>
        <p:spPr>
          <a:xfrm>
            <a:off x="723643" y="1877813"/>
            <a:ext cx="8453408" cy="4247317"/>
          </a:xfrm>
          <a:prstGeom prst="rect">
            <a:avLst/>
          </a:prstGeom>
          <a:noFill/>
        </p:spPr>
        <p:txBody>
          <a:bodyPr wrap="square" rtlCol="0">
            <a:spAutoFit/>
          </a:bodyPr>
          <a:lstStyle/>
          <a:p>
            <a:pPr marL="285750" indent="-285750">
              <a:buFont typeface="Arial" charset="0"/>
              <a:buChar char="•"/>
            </a:pPr>
            <a:r>
              <a:rPr lang="en-US" sz="2000" b="1" dirty="0" smtClean="0"/>
              <a:t>Minimum Viable Product </a:t>
            </a:r>
            <a:r>
              <a:rPr lang="mr-IN" sz="2000" dirty="0" smtClean="0"/>
              <a:t>–</a:t>
            </a:r>
            <a:r>
              <a:rPr lang="en-US" sz="2000" dirty="0" smtClean="0"/>
              <a:t> minimum set of functionality for product (application) for it to be valuable for an end user</a:t>
            </a:r>
            <a:endParaRPr lang="en-US" sz="2000" b="1" dirty="0" smtClean="0"/>
          </a:p>
          <a:p>
            <a:pPr marL="285750" indent="-285750">
              <a:buFont typeface="Arial" charset="0"/>
              <a:buChar char="•"/>
            </a:pPr>
            <a:endParaRPr lang="en-US" sz="2000" dirty="0"/>
          </a:p>
          <a:p>
            <a:pPr marL="285750" indent="-285750">
              <a:buFont typeface="Arial" charset="0"/>
              <a:buChar char="•"/>
            </a:pPr>
            <a:r>
              <a:rPr lang="en-US" sz="2000" b="1" dirty="0" smtClean="0"/>
              <a:t>Value Proposition: </a:t>
            </a:r>
            <a:r>
              <a:rPr lang="en-US" sz="2000" dirty="0" smtClean="0"/>
              <a:t>Provide a better experience for readers of Hacker News to make it easy to find interesting stories</a:t>
            </a:r>
          </a:p>
          <a:p>
            <a:pPr marL="285750" indent="-285750">
              <a:buFont typeface="Arial" charset="0"/>
              <a:buChar char="•"/>
            </a:pPr>
            <a:endParaRPr lang="en-US" sz="2000" b="1" dirty="0" smtClean="0"/>
          </a:p>
          <a:p>
            <a:pPr marL="285750" indent="-285750">
              <a:buFont typeface="Arial" charset="0"/>
              <a:buChar char="•"/>
            </a:pPr>
            <a:r>
              <a:rPr lang="en-US" sz="2000" b="1" dirty="0" smtClean="0"/>
              <a:t>Defining user stories</a:t>
            </a:r>
          </a:p>
          <a:p>
            <a:pPr marL="742950" lvl="1" indent="-285750">
              <a:buFont typeface="Arial" charset="0"/>
              <a:buChar char="•"/>
            </a:pPr>
            <a:r>
              <a:rPr lang="en-US" dirty="0" smtClean="0"/>
              <a:t>As a HN reader I can find stories grouped by meaningful categories so I can find what interests quicker</a:t>
            </a:r>
            <a:endParaRPr lang="en-US" dirty="0"/>
          </a:p>
          <a:p>
            <a:pPr marL="742950" lvl="1" indent="-285750">
              <a:buFont typeface="Arial" charset="0"/>
              <a:buChar char="•"/>
            </a:pPr>
            <a:r>
              <a:rPr lang="en-US" dirty="0" smtClean="0"/>
              <a:t>As </a:t>
            </a:r>
            <a:r>
              <a:rPr lang="en-US" dirty="0"/>
              <a:t>a HN reader I can </a:t>
            </a:r>
            <a:r>
              <a:rPr lang="en-US" dirty="0" smtClean="0"/>
              <a:t>filter stories to hide content I’m not interested in</a:t>
            </a:r>
          </a:p>
          <a:p>
            <a:pPr marL="742950" lvl="1" indent="-285750">
              <a:buFont typeface="Arial" charset="0"/>
              <a:buChar char="•"/>
            </a:pPr>
            <a:r>
              <a:rPr lang="en-US" dirty="0" smtClean="0"/>
              <a:t>As a HN reader I can easily view the story content without leaving the application</a:t>
            </a:r>
            <a:endParaRPr lang="en-US" dirty="0"/>
          </a:p>
          <a:p>
            <a:pPr marL="285750" indent="-285750">
              <a:buFont typeface="Arial" charset="0"/>
              <a:buChar char="•"/>
            </a:pPr>
            <a:endParaRPr lang="en-US" sz="2000" dirty="0" smtClean="0"/>
          </a:p>
          <a:p>
            <a:pPr marL="285750" indent="-285750">
              <a:buFont typeface="Arial" charset="0"/>
              <a:buChar char="•"/>
            </a:pPr>
            <a:r>
              <a:rPr lang="en-US" sz="2000" b="1" dirty="0" smtClean="0"/>
              <a:t>Prioritize and execute</a:t>
            </a:r>
            <a:endParaRPr lang="en-US" sz="2000" b="1" dirty="0"/>
          </a:p>
          <a:p>
            <a:pPr marL="285750" indent="-285750">
              <a:buFontTx/>
              <a:buChar char="-"/>
            </a:pPr>
            <a:endParaRPr lang="en-US" dirty="0"/>
          </a:p>
        </p:txBody>
      </p:sp>
    </p:spTree>
    <p:extLst>
      <p:ext uri="{BB962C8B-B14F-4D97-AF65-F5344CB8AC3E}">
        <p14:creationId xmlns:p14="http://schemas.microsoft.com/office/powerpoint/2010/main" val="1412873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Collection</a:t>
            </a:r>
            <a:endParaRPr lang="en-US" sz="2400" b="1" dirty="0"/>
          </a:p>
        </p:txBody>
      </p:sp>
      <p:grpSp>
        <p:nvGrpSpPr>
          <p:cNvPr id="80" name="Group 79"/>
          <p:cNvGrpSpPr/>
          <p:nvPr/>
        </p:nvGrpSpPr>
        <p:grpSpPr>
          <a:xfrm>
            <a:off x="8697250" y="1820272"/>
            <a:ext cx="1861651" cy="4120192"/>
            <a:chOff x="10193541" y="1780229"/>
            <a:chExt cx="1861651" cy="4120192"/>
          </a:xfrm>
        </p:grpSpPr>
        <p:pic>
          <p:nvPicPr>
            <p:cNvPr id="2" name="Picture 1"/>
            <p:cNvPicPr>
              <a:picLocks noChangeAspect="1"/>
            </p:cNvPicPr>
            <p:nvPr/>
          </p:nvPicPr>
          <p:blipFill>
            <a:blip r:embed="rId2"/>
            <a:stretch>
              <a:fillRect/>
            </a:stretch>
          </p:blipFill>
          <p:spPr>
            <a:xfrm>
              <a:off x="10667496" y="3029349"/>
              <a:ext cx="913742" cy="913742"/>
            </a:xfrm>
            <a:prstGeom prst="rect">
              <a:avLst/>
            </a:prstGeom>
          </p:spPr>
        </p:pic>
        <p:pic>
          <p:nvPicPr>
            <p:cNvPr id="3" name="Picture 2"/>
            <p:cNvPicPr>
              <a:picLocks noChangeAspect="1"/>
            </p:cNvPicPr>
            <p:nvPr/>
          </p:nvPicPr>
          <p:blipFill>
            <a:blip r:embed="rId3"/>
            <a:stretch>
              <a:fillRect/>
            </a:stretch>
          </p:blipFill>
          <p:spPr>
            <a:xfrm>
              <a:off x="10193541" y="1780229"/>
              <a:ext cx="1861651" cy="408999"/>
            </a:xfrm>
            <a:prstGeom prst="rect">
              <a:avLst/>
            </a:prstGeom>
          </p:spPr>
        </p:pic>
        <p:pic>
          <p:nvPicPr>
            <p:cNvPr id="11" name="Picture 10"/>
            <p:cNvPicPr>
              <a:picLocks noChangeAspect="1"/>
            </p:cNvPicPr>
            <p:nvPr/>
          </p:nvPicPr>
          <p:blipFill>
            <a:blip r:embed="rId4"/>
            <a:stretch>
              <a:fillRect/>
            </a:stretch>
          </p:blipFill>
          <p:spPr>
            <a:xfrm>
              <a:off x="10618412" y="4399962"/>
              <a:ext cx="1011910" cy="1500459"/>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a:off x="11018813" y="3570489"/>
              <a:ext cx="815402" cy="597961"/>
            </a:xfrm>
            <a:prstGeom prst="rect">
              <a:avLst/>
            </a:prstGeom>
          </p:spPr>
        </p:pic>
        <p:cxnSp>
          <p:nvCxnSpPr>
            <p:cNvPr id="18" name="Straight Arrow Connector 17"/>
            <p:cNvCxnSpPr>
              <a:stCxn id="2" idx="2"/>
              <a:endCxn id="11" idx="0"/>
            </p:cNvCxnSpPr>
            <p:nvPr/>
          </p:nvCxnSpPr>
          <p:spPr>
            <a:xfrm>
              <a:off x="11124367" y="3943091"/>
              <a:ext cx="0" cy="45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 idx="2"/>
              <a:endCxn id="2" idx="0"/>
            </p:cNvCxnSpPr>
            <p:nvPr/>
          </p:nvCxnSpPr>
          <p:spPr>
            <a:xfrm>
              <a:off x="11124367" y="2189228"/>
              <a:ext cx="0" cy="84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723643" y="1877813"/>
            <a:ext cx="7394389" cy="3139321"/>
          </a:xfrm>
          <a:prstGeom prst="rect">
            <a:avLst/>
          </a:prstGeom>
          <a:noFill/>
        </p:spPr>
        <p:txBody>
          <a:bodyPr wrap="square" rtlCol="0">
            <a:spAutoFit/>
          </a:bodyPr>
          <a:lstStyle/>
          <a:p>
            <a:pPr marL="285750" indent="-285750">
              <a:buFontTx/>
              <a:buChar char="-"/>
            </a:pPr>
            <a:r>
              <a:rPr lang="en-US" sz="2000" dirty="0">
                <a:hlinkClick r:id="rId6"/>
              </a:rPr>
              <a:t>https://github.com/HackerNews/API</a:t>
            </a:r>
            <a:endParaRPr lang="en-US" sz="2000" dirty="0"/>
          </a:p>
          <a:p>
            <a:pPr marL="285750" indent="-285750">
              <a:buFontTx/>
              <a:buChar char="-"/>
            </a:pPr>
            <a:endParaRPr lang="en-US" sz="2000" dirty="0" smtClean="0"/>
          </a:p>
          <a:p>
            <a:pPr marL="285750" indent="-285750">
              <a:buFontTx/>
              <a:buChar char="-"/>
            </a:pPr>
            <a:r>
              <a:rPr lang="en-US" sz="2000" dirty="0" smtClean="0"/>
              <a:t>Notebook scheduled in </a:t>
            </a:r>
            <a:r>
              <a:rPr lang="en-US" sz="2000" b="1" dirty="0" smtClean="0"/>
              <a:t>IBM Watson Studio</a:t>
            </a:r>
          </a:p>
          <a:p>
            <a:pPr marL="285750" indent="-285750">
              <a:buFontTx/>
              <a:buChar char="-"/>
            </a:pPr>
            <a:endParaRPr lang="en-US" sz="2000" dirty="0" smtClean="0"/>
          </a:p>
          <a:p>
            <a:pPr marL="285750" indent="-285750">
              <a:buFontTx/>
              <a:buChar char="-"/>
            </a:pPr>
            <a:r>
              <a:rPr lang="en-US" sz="2000" dirty="0" smtClean="0"/>
              <a:t>Find new stories every hour via API</a:t>
            </a:r>
          </a:p>
          <a:p>
            <a:pPr marL="285750" indent="-285750">
              <a:buFontTx/>
              <a:buChar char="-"/>
            </a:pPr>
            <a:endParaRPr lang="en-US" sz="2000" dirty="0"/>
          </a:p>
          <a:p>
            <a:pPr marL="285750" indent="-285750">
              <a:buFontTx/>
              <a:buChar char="-"/>
            </a:pPr>
            <a:r>
              <a:rPr lang="en-US" sz="2000" dirty="0" smtClean="0"/>
              <a:t>Do rough scrape of each story to pull text </a:t>
            </a:r>
          </a:p>
          <a:p>
            <a:pPr marL="285750" indent="-285750">
              <a:buFontTx/>
              <a:buChar char="-"/>
            </a:pPr>
            <a:endParaRPr lang="en-US" sz="2000" dirty="0"/>
          </a:p>
          <a:p>
            <a:pPr marL="285750" indent="-285750">
              <a:buFontTx/>
              <a:buChar char="-"/>
            </a:pPr>
            <a:r>
              <a:rPr lang="en-US" sz="2000" dirty="0" smtClean="0"/>
              <a:t>Send new records to IBM Cloud Object Storage as JSON</a:t>
            </a:r>
          </a:p>
          <a:p>
            <a:pPr marL="285750" indent="-285750">
              <a:buFontTx/>
              <a:buChar char="-"/>
            </a:pPr>
            <a:endParaRPr lang="en-US" dirty="0"/>
          </a:p>
        </p:txBody>
      </p:sp>
    </p:spTree>
    <p:extLst>
      <p:ext uri="{BB962C8B-B14F-4D97-AF65-F5344CB8AC3E}">
        <p14:creationId xmlns:p14="http://schemas.microsoft.com/office/powerpoint/2010/main" val="1580103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8187</TotalTime>
  <Words>671</Words>
  <Application>Microsoft Macintosh PowerPoint</Application>
  <PresentationFormat>Widescreen</PresentationFormat>
  <Paragraphs>155</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Calibri</vt:lpstr>
      <vt:lpstr>Calibri Light</vt:lpstr>
      <vt:lpstr>Helvetica</vt:lpstr>
      <vt:lpstr>Helvetica Light</vt:lpstr>
      <vt:lpstr>Helvetica Neue</vt:lpstr>
      <vt:lpstr>HelvNeue for IBM</vt:lpstr>
      <vt:lpstr>IBM Plex Sans</vt:lpstr>
      <vt:lpstr>IBM Plex Sans SemiBold</vt:lpstr>
      <vt:lpstr>Mangal</vt:lpstr>
      <vt:lpstr>Arial</vt:lpstr>
      <vt:lpstr>Office Theme</vt:lpstr>
      <vt:lpstr>PowerPoint Presentation</vt:lpstr>
      <vt:lpstr>Who’s here today?</vt:lpstr>
      <vt:lpstr>PowerPoint Presentation</vt:lpstr>
      <vt:lpstr>PowerPoint Presentation</vt:lpstr>
      <vt:lpstr>PowerPoint Presentation</vt:lpstr>
      <vt:lpstr>PowerPoint Presentation</vt:lpstr>
      <vt:lpstr>HN ml-viewer app stages for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Filla</dc:creator>
  <cp:lastModifiedBy>Greg Filla</cp:lastModifiedBy>
  <cp:revision>32</cp:revision>
  <dcterms:created xsi:type="dcterms:W3CDTF">2018-04-28T18:02:17Z</dcterms:created>
  <dcterms:modified xsi:type="dcterms:W3CDTF">2018-05-10T13:33:27Z</dcterms:modified>
</cp:coreProperties>
</file>